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7" r:id="rId2"/>
    <p:sldId id="259" r:id="rId3"/>
    <p:sldId id="260" r:id="rId4"/>
    <p:sldId id="269" r:id="rId5"/>
    <p:sldId id="262" r:id="rId6"/>
    <p:sldId id="263" r:id="rId7"/>
    <p:sldId id="270" r:id="rId8"/>
    <p:sldId id="327" r:id="rId9"/>
    <p:sldId id="328" r:id="rId10"/>
    <p:sldId id="329" r:id="rId11"/>
    <p:sldId id="274" r:id="rId12"/>
    <p:sldId id="278" r:id="rId13"/>
    <p:sldId id="279" r:id="rId14"/>
    <p:sldId id="280" r:id="rId15"/>
    <p:sldId id="282" r:id="rId16"/>
    <p:sldId id="283" r:id="rId17"/>
    <p:sldId id="284" r:id="rId18"/>
    <p:sldId id="287" r:id="rId19"/>
    <p:sldId id="289" r:id="rId20"/>
    <p:sldId id="290" r:id="rId21"/>
    <p:sldId id="331" r:id="rId22"/>
    <p:sldId id="333" r:id="rId23"/>
    <p:sldId id="334" r:id="rId24"/>
    <p:sldId id="335" r:id="rId25"/>
    <p:sldId id="336" r:id="rId26"/>
    <p:sldId id="337" r:id="rId27"/>
    <p:sldId id="338" r:id="rId28"/>
    <p:sldId id="332" r:id="rId29"/>
    <p:sldId id="340" r:id="rId30"/>
    <p:sldId id="330" r:id="rId31"/>
    <p:sldId id="292" r:id="rId32"/>
    <p:sldId id="293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5" r:id="rId42"/>
    <p:sldId id="308" r:id="rId43"/>
    <p:sldId id="309" r:id="rId44"/>
    <p:sldId id="310" r:id="rId45"/>
    <p:sldId id="311" r:id="rId46"/>
    <p:sldId id="341" r:id="rId47"/>
    <p:sldId id="312" r:id="rId48"/>
    <p:sldId id="313" r:id="rId49"/>
    <p:sldId id="314" r:id="rId50"/>
    <p:sldId id="315" r:id="rId51"/>
    <p:sldId id="316" r:id="rId52"/>
    <p:sldId id="321" r:id="rId53"/>
    <p:sldId id="322" r:id="rId54"/>
    <p:sldId id="323" r:id="rId55"/>
    <p:sldId id="324" r:id="rId56"/>
    <p:sldId id="325" r:id="rId57"/>
    <p:sldId id="32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era Santhosh Kumar Narapareddy" userId="2ce120d0-a514-427e-8be7-eb7cb8c20922" providerId="ADAL" clId="{CD98C945-EDC0-4D8A-86C6-A73E1FB82A1A}"/>
    <pc:docChg chg="modSld">
      <pc:chgData name="Veera Santhosh Kumar Narapareddy" userId="2ce120d0-a514-427e-8be7-eb7cb8c20922" providerId="ADAL" clId="{CD98C945-EDC0-4D8A-86C6-A73E1FB82A1A}" dt="2024-02-22T16:20:13.717" v="2" actId="1035"/>
      <pc:docMkLst>
        <pc:docMk/>
      </pc:docMkLst>
      <pc:sldChg chg="modSp mod">
        <pc:chgData name="Veera Santhosh Kumar Narapareddy" userId="2ce120d0-a514-427e-8be7-eb7cb8c20922" providerId="ADAL" clId="{CD98C945-EDC0-4D8A-86C6-A73E1FB82A1A}" dt="2024-02-22T16:20:13.717" v="2" actId="1035"/>
        <pc:sldMkLst>
          <pc:docMk/>
          <pc:sldMk cId="2083232016" sldId="257"/>
        </pc:sldMkLst>
        <pc:picChg chg="mod">
          <ac:chgData name="Veera Santhosh Kumar Narapareddy" userId="2ce120d0-a514-427e-8be7-eb7cb8c20922" providerId="ADAL" clId="{CD98C945-EDC0-4D8A-86C6-A73E1FB82A1A}" dt="2024-02-22T16:20:13.717" v="2" actId="1035"/>
          <ac:picMkLst>
            <pc:docMk/>
            <pc:sldMk cId="2083232016" sldId="257"/>
            <ac:picMk id="16" creationId="{BB7B0753-D327-CE0E-CB4D-38883C28B1A6}"/>
          </ac:picMkLst>
        </pc:picChg>
      </pc:sldChg>
    </pc:docChg>
  </pc:docChgLst>
  <pc:docChgLst>
    <pc:chgData name="Bhavitaben Upendrabhai Bhatt" userId="b2ee6f17-ead3-44f3-a08e-58dbdd1b5f25" providerId="ADAL" clId="{D6ED2A29-5BF4-4ADA-80C7-E078BF2AE451}"/>
    <pc:docChg chg="undo custSel modSld">
      <pc:chgData name="Bhavitaben Upendrabhai Bhatt" userId="b2ee6f17-ead3-44f3-a08e-58dbdd1b5f25" providerId="ADAL" clId="{D6ED2A29-5BF4-4ADA-80C7-E078BF2AE451}" dt="2024-03-18T04:17:58.111" v="1" actId="729"/>
      <pc:docMkLst>
        <pc:docMk/>
      </pc:docMkLst>
      <pc:sldChg chg="mod modShow">
        <pc:chgData name="Bhavitaben Upendrabhai Bhatt" userId="b2ee6f17-ead3-44f3-a08e-58dbdd1b5f25" providerId="ADAL" clId="{D6ED2A29-5BF4-4ADA-80C7-E078BF2AE451}" dt="2024-03-18T04:17:58.111" v="1" actId="729"/>
        <pc:sldMkLst>
          <pc:docMk/>
          <pc:sldMk cId="587420147" sldId="269"/>
        </pc:sldMkLst>
      </pc:sldChg>
    </pc:docChg>
  </pc:docChgLst>
  <pc:docChgLst>
    <pc:chgData name="Veera Santhosh Kumar Narapareddy" userId="2ce120d0-a514-427e-8be7-eb7cb8c20922" providerId="ADAL" clId="{2EEF38CE-6212-40FF-AFEA-1AB8361D2B54}"/>
    <pc:docChg chg="undo custSel addSld delSld modSld modMainMaster">
      <pc:chgData name="Veera Santhosh Kumar Narapareddy" userId="2ce120d0-a514-427e-8be7-eb7cb8c20922" providerId="ADAL" clId="{2EEF38CE-6212-40FF-AFEA-1AB8361D2B54}" dt="2023-12-05T17:31:26.328" v="387" actId="1076"/>
      <pc:docMkLst>
        <pc:docMk/>
      </pc:docMkLst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083232016" sldId="257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4141097400" sldId="259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4282801782" sldId="260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262838652" sldId="262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663964002" sldId="263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587420147" sldId="269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89026857" sldId="270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42817194" sldId="274"/>
        </pc:sldMkLst>
      </pc:sldChg>
      <pc:sldChg chg="modSp mod 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539108321" sldId="278"/>
        </pc:sldMkLst>
        <pc:spChg chg="mod">
          <ac:chgData name="Veera Santhosh Kumar Narapareddy" userId="2ce120d0-a514-427e-8be7-eb7cb8c20922" providerId="ADAL" clId="{2EEF38CE-6212-40FF-AFEA-1AB8361D2B54}" dt="2023-12-05T16:25:59.993" v="21" actId="14"/>
          <ac:spMkLst>
            <pc:docMk/>
            <pc:sldMk cId="539108321" sldId="278"/>
            <ac:spMk id="3" creationId="{216BC19F-3E90-E681-75E2-AE2A2D63ECD8}"/>
          </ac:spMkLst>
        </pc:spChg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123004942" sldId="279"/>
        </pc:sldMkLst>
      </pc:sldChg>
      <pc:sldChg chg="modSp mod 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376923281" sldId="280"/>
        </pc:sldMkLst>
        <pc:spChg chg="mod">
          <ac:chgData name="Veera Santhosh Kumar Narapareddy" userId="2ce120d0-a514-427e-8be7-eb7cb8c20922" providerId="ADAL" clId="{2EEF38CE-6212-40FF-AFEA-1AB8361D2B54}" dt="2023-12-05T16:16:03.719" v="5" actId="20577"/>
          <ac:spMkLst>
            <pc:docMk/>
            <pc:sldMk cId="1376923281" sldId="280"/>
            <ac:spMk id="3" creationId="{167FC33B-6D92-7CB1-801C-7655D2DEC51A}"/>
          </ac:spMkLst>
        </pc:spChg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913241465" sldId="282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540646873" sldId="283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062500148" sldId="284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860190351" sldId="287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208428538" sldId="289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548839494" sldId="290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184601959" sldId="292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667353539" sldId="293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756888372" sldId="296"/>
        </pc:sldMkLst>
      </pc:sldChg>
      <pc:sldChg chg="modTransition modNotesTx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999166824" sldId="297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981017867" sldId="298"/>
        </pc:sldMkLst>
      </pc:sldChg>
      <pc:sldChg chg="modTransition modNotesTx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713457460" sldId="299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094217903" sldId="300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697991011" sldId="301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356420258" sldId="302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561438234" sldId="303"/>
        </pc:sldMkLst>
      </pc:sldChg>
      <pc:sldChg chg="modSp mod modTransition">
        <pc:chgData name="Veera Santhosh Kumar Narapareddy" userId="2ce120d0-a514-427e-8be7-eb7cb8c20922" providerId="ADAL" clId="{2EEF38CE-6212-40FF-AFEA-1AB8361D2B54}" dt="2023-12-05T17:26:37.418" v="253" actId="1036"/>
        <pc:sldMkLst>
          <pc:docMk/>
          <pc:sldMk cId="279007914" sldId="305"/>
        </pc:sldMkLst>
        <pc:picChg chg="mod">
          <ac:chgData name="Veera Santhosh Kumar Narapareddy" userId="2ce120d0-a514-427e-8be7-eb7cb8c20922" providerId="ADAL" clId="{2EEF38CE-6212-40FF-AFEA-1AB8361D2B54}" dt="2023-12-05T17:26:37.418" v="253" actId="1036"/>
          <ac:picMkLst>
            <pc:docMk/>
            <pc:sldMk cId="279007914" sldId="305"/>
            <ac:picMk id="4" creationId="{565A9A27-DC99-D2DA-20EE-D2E366B274C8}"/>
          </ac:picMkLst>
        </pc:picChg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921417152" sldId="308"/>
        </pc:sldMkLst>
      </pc:sldChg>
      <pc:sldChg chg="modSp mod modTransition">
        <pc:chgData name="Veera Santhosh Kumar Narapareddy" userId="2ce120d0-a514-427e-8be7-eb7cb8c20922" providerId="ADAL" clId="{2EEF38CE-6212-40FF-AFEA-1AB8361D2B54}" dt="2023-12-05T17:11:06.848" v="181" actId="20577"/>
        <pc:sldMkLst>
          <pc:docMk/>
          <pc:sldMk cId="949197537" sldId="309"/>
        </pc:sldMkLst>
        <pc:spChg chg="mod">
          <ac:chgData name="Veera Santhosh Kumar Narapareddy" userId="2ce120d0-a514-427e-8be7-eb7cb8c20922" providerId="ADAL" clId="{2EEF38CE-6212-40FF-AFEA-1AB8361D2B54}" dt="2023-12-05T17:11:06.848" v="181" actId="20577"/>
          <ac:spMkLst>
            <pc:docMk/>
            <pc:sldMk cId="949197537" sldId="309"/>
            <ac:spMk id="5" creationId="{BB2F28C2-A4C7-D566-B9A1-2D5CC1D1A360}"/>
          </ac:spMkLst>
        </pc:spChg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883862677" sldId="310"/>
        </pc:sldMkLst>
      </pc:sldChg>
      <pc:sldChg chg="addSp delSp modSp mod modTransition">
        <pc:chgData name="Veera Santhosh Kumar Narapareddy" userId="2ce120d0-a514-427e-8be7-eb7cb8c20922" providerId="ADAL" clId="{2EEF38CE-6212-40FF-AFEA-1AB8361D2B54}" dt="2023-12-05T17:25:46.185" v="251" actId="1076"/>
        <pc:sldMkLst>
          <pc:docMk/>
          <pc:sldMk cId="2176643214" sldId="311"/>
        </pc:sldMkLst>
        <pc:spChg chg="add mod">
          <ac:chgData name="Veera Santhosh Kumar Narapareddy" userId="2ce120d0-a514-427e-8be7-eb7cb8c20922" providerId="ADAL" clId="{2EEF38CE-6212-40FF-AFEA-1AB8361D2B54}" dt="2023-12-05T17:25:42.824" v="250" actId="1076"/>
          <ac:spMkLst>
            <pc:docMk/>
            <pc:sldMk cId="2176643214" sldId="311"/>
            <ac:spMk id="3" creationId="{E22133DD-E50B-3121-0CEA-DDF32D382224}"/>
          </ac:spMkLst>
        </pc:spChg>
        <pc:spChg chg="del">
          <ac:chgData name="Veera Santhosh Kumar Narapareddy" userId="2ce120d0-a514-427e-8be7-eb7cb8c20922" providerId="ADAL" clId="{2EEF38CE-6212-40FF-AFEA-1AB8361D2B54}" dt="2023-12-05T17:25:32.135" v="235" actId="478"/>
          <ac:spMkLst>
            <pc:docMk/>
            <pc:sldMk cId="2176643214" sldId="311"/>
            <ac:spMk id="5" creationId="{BB2F28C2-A4C7-D566-B9A1-2D5CC1D1A360}"/>
          </ac:spMkLst>
        </pc:spChg>
        <pc:spChg chg="del">
          <ac:chgData name="Veera Santhosh Kumar Narapareddy" userId="2ce120d0-a514-427e-8be7-eb7cb8c20922" providerId="ADAL" clId="{2EEF38CE-6212-40FF-AFEA-1AB8361D2B54}" dt="2023-12-05T17:24:55.813" v="199" actId="478"/>
          <ac:spMkLst>
            <pc:docMk/>
            <pc:sldMk cId="2176643214" sldId="311"/>
            <ac:spMk id="8" creationId="{7D1FFA80-C632-3C75-87F9-7BD5DC654692}"/>
          </ac:spMkLst>
        </pc:spChg>
        <pc:picChg chg="mod">
          <ac:chgData name="Veera Santhosh Kumar Narapareddy" userId="2ce120d0-a514-427e-8be7-eb7cb8c20922" providerId="ADAL" clId="{2EEF38CE-6212-40FF-AFEA-1AB8361D2B54}" dt="2023-12-05T17:25:46.185" v="251" actId="1076"/>
          <ac:picMkLst>
            <pc:docMk/>
            <pc:sldMk cId="2176643214" sldId="311"/>
            <ac:picMk id="10" creationId="{91922745-D58B-322D-D010-6E123C8BFD1E}"/>
          </ac:picMkLst>
        </pc:picChg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699008944" sldId="312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00879137" sldId="313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826412202" sldId="314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021514959" sldId="315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568669805" sldId="316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946617849" sldId="321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556453104" sldId="322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224566795" sldId="323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372584553" sldId="324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115902136" sldId="325"/>
        </pc:sldMkLst>
      </pc:sldChg>
      <pc:sldChg chg="modSp mod modTransition">
        <pc:chgData name="Veera Santhosh Kumar Narapareddy" userId="2ce120d0-a514-427e-8be7-eb7cb8c20922" providerId="ADAL" clId="{2EEF38CE-6212-40FF-AFEA-1AB8361D2B54}" dt="2023-12-05T17:10:15.173" v="166" actId="115"/>
        <pc:sldMkLst>
          <pc:docMk/>
          <pc:sldMk cId="434579861" sldId="326"/>
        </pc:sldMkLst>
        <pc:spChg chg="mod">
          <ac:chgData name="Veera Santhosh Kumar Narapareddy" userId="2ce120d0-a514-427e-8be7-eb7cb8c20922" providerId="ADAL" clId="{2EEF38CE-6212-40FF-AFEA-1AB8361D2B54}" dt="2023-12-05T17:10:15.173" v="166" actId="115"/>
          <ac:spMkLst>
            <pc:docMk/>
            <pc:sldMk cId="434579861" sldId="326"/>
            <ac:spMk id="2" creationId="{726CB16E-55A7-BDAD-94AE-C45F13BD3D89}"/>
          </ac:spMkLst>
        </pc:spChg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479499976" sldId="327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340696208" sldId="328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464574754" sldId="329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278593615" sldId="330"/>
        </pc:sldMkLst>
      </pc:sldChg>
      <pc:sldChg chg="addSp modSp mod modTransition">
        <pc:chgData name="Veera Santhosh Kumar Narapareddy" userId="2ce120d0-a514-427e-8be7-eb7cb8c20922" providerId="ADAL" clId="{2EEF38CE-6212-40FF-AFEA-1AB8361D2B54}" dt="2023-12-05T17:30:24.725" v="324" actId="1076"/>
        <pc:sldMkLst>
          <pc:docMk/>
          <pc:sldMk cId="2550922143" sldId="331"/>
        </pc:sldMkLst>
        <pc:spChg chg="add mod">
          <ac:chgData name="Veera Santhosh Kumar Narapareddy" userId="2ce120d0-a514-427e-8be7-eb7cb8c20922" providerId="ADAL" clId="{2EEF38CE-6212-40FF-AFEA-1AB8361D2B54}" dt="2023-12-05T17:30:24.725" v="324" actId="1076"/>
          <ac:spMkLst>
            <pc:docMk/>
            <pc:sldMk cId="2550922143" sldId="331"/>
            <ac:spMk id="3" creationId="{2356BC55-1027-3E3E-711C-98185A91527B}"/>
          </ac:spMkLst>
        </pc:spChg>
      </pc:sldChg>
      <pc:sldChg chg="addSp delSp modSp mod modTransition">
        <pc:chgData name="Veera Santhosh Kumar Narapareddy" userId="2ce120d0-a514-427e-8be7-eb7cb8c20922" providerId="ADAL" clId="{2EEF38CE-6212-40FF-AFEA-1AB8361D2B54}" dt="2023-12-05T17:31:26.328" v="387" actId="1076"/>
        <pc:sldMkLst>
          <pc:docMk/>
          <pc:sldMk cId="1728346916" sldId="332"/>
        </pc:sldMkLst>
        <pc:spChg chg="add mod">
          <ac:chgData name="Veera Santhosh Kumar Narapareddy" userId="2ce120d0-a514-427e-8be7-eb7cb8c20922" providerId="ADAL" clId="{2EEF38CE-6212-40FF-AFEA-1AB8361D2B54}" dt="2023-12-05T17:31:26.328" v="387" actId="1076"/>
          <ac:spMkLst>
            <pc:docMk/>
            <pc:sldMk cId="1728346916" sldId="332"/>
            <ac:spMk id="6" creationId="{3A25632C-10D5-03F3-2A63-44D0DFB2328F}"/>
          </ac:spMkLst>
        </pc:spChg>
        <pc:picChg chg="add mod">
          <ac:chgData name="Veera Santhosh Kumar Narapareddy" userId="2ce120d0-a514-427e-8be7-eb7cb8c20922" providerId="ADAL" clId="{2EEF38CE-6212-40FF-AFEA-1AB8361D2B54}" dt="2023-12-05T17:20:14.529" v="184" actId="1440"/>
          <ac:picMkLst>
            <pc:docMk/>
            <pc:sldMk cId="1728346916" sldId="332"/>
            <ac:picMk id="4" creationId="{9C77C68D-1249-D4AD-A500-5AB4569181B1}"/>
          </ac:picMkLst>
        </pc:picChg>
        <pc:picChg chg="del">
          <ac:chgData name="Veera Santhosh Kumar Narapareddy" userId="2ce120d0-a514-427e-8be7-eb7cb8c20922" providerId="ADAL" clId="{2EEF38CE-6212-40FF-AFEA-1AB8361D2B54}" dt="2023-12-05T17:20:12.146" v="182" actId="478"/>
          <ac:picMkLst>
            <pc:docMk/>
            <pc:sldMk cId="1728346916" sldId="332"/>
            <ac:picMk id="5" creationId="{D6CEFE5E-85A2-EC38-B0C2-A14C30CABDFD}"/>
          </ac:picMkLst>
        </pc:picChg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4006229925" sldId="333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522121205" sldId="334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21423847" sldId="335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893821630" sldId="336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906751153" sldId="337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897627824" sldId="338"/>
        </pc:sldMkLst>
      </pc:sldChg>
      <pc:sldChg chg="delSp del mod modTransition">
        <pc:chgData name="Veera Santhosh Kumar Narapareddy" userId="2ce120d0-a514-427e-8be7-eb7cb8c20922" providerId="ADAL" clId="{2EEF38CE-6212-40FF-AFEA-1AB8361D2B54}" dt="2023-12-05T17:20:56.801" v="195" actId="47"/>
        <pc:sldMkLst>
          <pc:docMk/>
          <pc:sldMk cId="4101683847" sldId="339"/>
        </pc:sldMkLst>
        <pc:picChg chg="del">
          <ac:chgData name="Veera Santhosh Kumar Narapareddy" userId="2ce120d0-a514-427e-8be7-eb7cb8c20922" providerId="ADAL" clId="{2EEF38CE-6212-40FF-AFEA-1AB8361D2B54}" dt="2023-12-05T17:20:37.928" v="189" actId="21"/>
          <ac:picMkLst>
            <pc:docMk/>
            <pc:sldMk cId="4101683847" sldId="339"/>
            <ac:picMk id="4" creationId="{CB9D5927-CE56-95F5-C280-CDA683432E88}"/>
          </ac:picMkLst>
        </pc:picChg>
        <pc:picChg chg="del">
          <ac:chgData name="Veera Santhosh Kumar Narapareddy" userId="2ce120d0-a514-427e-8be7-eb7cb8c20922" providerId="ADAL" clId="{2EEF38CE-6212-40FF-AFEA-1AB8361D2B54}" dt="2023-12-05T17:20:18.593" v="185" actId="478"/>
          <ac:picMkLst>
            <pc:docMk/>
            <pc:sldMk cId="4101683847" sldId="339"/>
            <ac:picMk id="5" creationId="{D6CEFE5E-85A2-EC38-B0C2-A14C30CABDFD}"/>
          </ac:picMkLst>
        </pc:picChg>
      </pc:sldChg>
      <pc:sldChg chg="addSp modSp add mod">
        <pc:chgData name="Veera Santhosh Kumar Narapareddy" userId="2ce120d0-a514-427e-8be7-eb7cb8c20922" providerId="ADAL" clId="{2EEF38CE-6212-40FF-AFEA-1AB8361D2B54}" dt="2023-12-05T17:20:53.655" v="194" actId="1440"/>
        <pc:sldMkLst>
          <pc:docMk/>
          <pc:sldMk cId="601737888" sldId="340"/>
        </pc:sldMkLst>
        <pc:picChg chg="add mod">
          <ac:chgData name="Veera Santhosh Kumar Narapareddy" userId="2ce120d0-a514-427e-8be7-eb7cb8c20922" providerId="ADAL" clId="{2EEF38CE-6212-40FF-AFEA-1AB8361D2B54}" dt="2023-12-05T17:20:53.655" v="194" actId="1440"/>
          <ac:picMkLst>
            <pc:docMk/>
            <pc:sldMk cId="601737888" sldId="340"/>
            <ac:picMk id="3" creationId="{73A28694-039E-971E-B527-ED53038F1A13}"/>
          </ac:picMkLst>
        </pc:picChg>
        <pc:picChg chg="mod">
          <ac:chgData name="Veera Santhosh Kumar Narapareddy" userId="2ce120d0-a514-427e-8be7-eb7cb8c20922" providerId="ADAL" clId="{2EEF38CE-6212-40FF-AFEA-1AB8361D2B54}" dt="2023-12-05T17:20:45.686" v="192" actId="1076"/>
          <ac:picMkLst>
            <pc:docMk/>
            <pc:sldMk cId="601737888" sldId="340"/>
            <ac:picMk id="4" creationId="{9C77C68D-1249-D4AD-A500-5AB4569181B1}"/>
          </ac:picMkLst>
        </pc:picChg>
      </pc:sldChg>
      <pc:sldChg chg="add">
        <pc:chgData name="Veera Santhosh Kumar Narapareddy" userId="2ce120d0-a514-427e-8be7-eb7cb8c20922" providerId="ADAL" clId="{2EEF38CE-6212-40FF-AFEA-1AB8361D2B54}" dt="2023-12-05T17:24:37.404" v="196" actId="2890"/>
        <pc:sldMkLst>
          <pc:docMk/>
          <pc:sldMk cId="516011607" sldId="341"/>
        </pc:sldMkLst>
      </pc:sldChg>
      <pc:sldMasterChg chg="modTransition modSldLayout">
        <pc:chgData name="Veera Santhosh Kumar Narapareddy" userId="2ce120d0-a514-427e-8be7-eb7cb8c20922" providerId="ADAL" clId="{2EEF38CE-6212-40FF-AFEA-1AB8361D2B54}" dt="2023-12-05T16:38:48.839" v="165"/>
        <pc:sldMasterMkLst>
          <pc:docMk/>
          <pc:sldMasterMk cId="3037749684" sldId="2147483648"/>
        </pc:sldMasterMkLst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3184047911" sldId="2147483649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2015941228" sldId="2147483650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497409763" sldId="2147483651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457058846" sldId="2147483652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2908180057" sldId="2147483653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1896126521" sldId="2147483654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1594635063" sldId="2147483655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3886055815" sldId="2147483656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26483892" sldId="2147483657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4133997835" sldId="2147483658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2433397491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F97FF-E9B2-4AF5-A70C-88909D33F8C0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05581-67F5-4546-A2A2-ADAC998BB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46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Intro – Overlook about fundamental economic drivers and lack of financial data literacy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053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91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341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060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243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916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8357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345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587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995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88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43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862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279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306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187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073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708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769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422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7171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2000 Dot Com Bubble</a:t>
            </a:r>
          </a:p>
          <a:p>
            <a:r>
              <a:rPr lang="en-IN"/>
              <a:t>2007-2008 – Financial crisis and housing market bubble</a:t>
            </a:r>
          </a:p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48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621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2745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Alternative to equity as diversification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3957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806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3298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8917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8261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426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8465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7113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116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9133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42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6157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4271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1106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1220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6832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213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46057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712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770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0908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1380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5546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820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3726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34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508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28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9E758-BB83-18E0-F873-E8E7C2A1E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DC547-E13F-742F-B465-0F51D8A88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3BFE9-C9EB-09DC-A291-431B146C3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FA4C8-B4A4-1CAA-EAD2-55A6F838D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9FFB-B0A0-FA58-A7E7-82EFEFAD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04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5416-1ACA-9A1A-5E07-6B8128FDF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8A1657-3BEE-58B3-05F0-06DA4243C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2454F-2234-C7BA-F940-3BC02545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D1D52-25DA-88D3-3898-3796282A4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A111-8D4F-8D77-D869-A8BE72FB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997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6D76B1-761B-C3F6-1EB6-D68ED19C6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860AAD-9546-1B59-7792-692999213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82089-1400-BA3C-B227-771D6AF37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1106B-FB90-4BA7-EEA8-3550C66C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D48E-4E4F-B2F6-8519-672A5F21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39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C0B6-2106-3E3A-BB0A-33CE0B630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E6FA0-3986-ABA2-51CF-2DDA497D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9D1FF-98A8-D261-5F1F-6B3B3BB7F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84724-5D3A-D7BC-AC59-7FC40F606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FA71E-0149-6D65-B8DC-A346369E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5941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B923-B903-7D8C-C76F-28465CF94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E7F94-8DF8-5974-30BD-850A97CF5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45684-771F-8C3D-7E61-C87987590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FF3-D279-F25A-7C07-5855C28A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434AD-6996-A9DB-F7C0-52A2A9B2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409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C9D9-9E15-49BB-095D-12ACD90C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01C59-85A6-7EE4-E5FD-A36B5D380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6E755-D920-B7C3-3AFB-3AA9D5303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D3BA1-3246-8B64-9F79-C7DDEA194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05C33-6C7A-CBF3-D5B8-CDE5948F6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62724-82FE-2BFC-DAC8-7B38E9366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05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C009-51F5-A847-F622-CD8417202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4E4D3-6E8C-55E1-E768-486A87EFE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84C90-2ADF-1BCE-087A-601068A4D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DF84B-FA9A-9227-E344-521C9754F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94754F-737D-9BFC-EDF6-B49E6927EC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654785-2C7D-1093-52BE-AB13E0BC6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DA6CF2-E2A3-53E0-7EAA-173C095C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17CE93-F16B-F581-D355-936CF028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180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F611-4535-BA9A-F31B-96EDB0DE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85F555-4C5D-2BC3-F6C0-C3DEDABE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28709-4DED-C2AA-4815-247B56161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3FA1D7-06A2-281F-8A4A-298CBE67E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12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50587-4C53-CBA5-1209-4268E7A5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7BD1F-8719-E879-4068-8856A8D99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CE3DF-BF30-3568-A190-F1DFECDF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63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575D-7D50-89F8-5991-08B857CE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51E23-FDD4-6C97-6065-561D8161B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99B06-47D3-B733-7532-B766FCBEC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9D263-6BE3-234B-1CBC-76149200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418E7-9E14-CCC1-22BE-83403E0B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30215-68C7-D982-B66A-9FD9DFF1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05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18DD-B67D-BD5C-8081-EDCFE0D1A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3D58AE-1E8A-0E94-5B67-1623D680E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76D0B-74A9-976A-8B84-652B968ED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BBE1E-C356-7DC9-5771-031064C0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2F142-4731-D0B7-76EA-AD2EAED72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AFEE4-B275-8C2E-DBB2-67FF3665E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3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BA5DAC-8B13-866D-6F2D-07D74AFB8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3805C-1BE5-BA9E-EE48-0588BC2A2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959D-2FED-676C-A015-6531548C9A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330EF-227C-42C1-9DCC-BF0ACCE44B94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EFE2C-7850-B718-2964-732290F8C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8EE8D-3A80-7C8C-B0F2-D99D76653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74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B7B0753-D327-CE0E-CB4D-38883C28B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3360" y="1365504"/>
            <a:ext cx="4145280" cy="41452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83232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3AD7-2ADB-F982-B13B-2CA44EF2B3F5}"/>
              </a:ext>
            </a:extLst>
          </p:cNvPr>
          <p:cNvSpPr txBox="1">
            <a:spLocks/>
          </p:cNvSpPr>
          <p:nvPr/>
        </p:nvSpPr>
        <p:spPr>
          <a:xfrm>
            <a:off x="838200" y="1872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INTRODUCTION</a:t>
            </a:r>
            <a:endParaRPr lang="en-IN" sz="2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C3B2F-3056-C495-3DE5-3E1C2A790A12}"/>
              </a:ext>
            </a:extLst>
          </p:cNvPr>
          <p:cNvSpPr txBox="1"/>
          <p:nvPr/>
        </p:nvSpPr>
        <p:spPr>
          <a:xfrm>
            <a:off x="199263" y="1512856"/>
            <a:ext cx="117934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D1D5DB"/>
                </a:solidFill>
                <a:effectLst/>
                <a:latin typeface="Söhne"/>
              </a:rPr>
              <a:t>In our everyday conversations, we often </a:t>
            </a:r>
            <a:r>
              <a:rPr lang="en-US" sz="2000" b="1">
                <a:solidFill>
                  <a:schemeClr val="accent1"/>
                </a:solidFill>
                <a:effectLst/>
                <a:latin typeface="Söhne"/>
              </a:rPr>
              <a:t>overlook fundamental economic drivers</a:t>
            </a:r>
            <a:r>
              <a:rPr lang="en-US" sz="2000" b="0" i="0">
                <a:solidFill>
                  <a:srgbClr val="D1D5DB"/>
                </a:solidFill>
                <a:effectLst/>
                <a:latin typeface="Söhne"/>
              </a:rPr>
              <a:t> due to lack of financial data literacy and  awareness, leading to a knowledge gap.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793F-B8B0-8D39-7972-EB72D3CDC644}"/>
              </a:ext>
            </a:extLst>
          </p:cNvPr>
          <p:cNvSpPr txBox="1"/>
          <p:nvPr/>
        </p:nvSpPr>
        <p:spPr>
          <a:xfrm>
            <a:off x="199262" y="2353348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Our objective is to create a data-driven solution for addressing this knowledge gap by </a:t>
            </a:r>
            <a:r>
              <a:rPr lang="en-US" sz="1800" b="1" i="0">
                <a:solidFill>
                  <a:schemeClr val="accent1"/>
                </a:solidFill>
                <a:effectLst/>
                <a:latin typeface="Söhne"/>
              </a:rPr>
              <a:t>focusing on essential economic indicators</a:t>
            </a:r>
            <a:r>
              <a:rPr lang="en-US" sz="18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such as GDP, inflation (CPI), and unemployment rates.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74FAA-1A87-B491-8DA0-EC2E28CC9509}"/>
              </a:ext>
            </a:extLst>
          </p:cNvPr>
          <p:cNvSpPr txBox="1"/>
          <p:nvPr/>
        </p:nvSpPr>
        <p:spPr>
          <a:xfrm>
            <a:off x="199262" y="3211991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Our project also covers various </a:t>
            </a:r>
            <a:r>
              <a:rPr lang="en-US" sz="1800" b="1" i="0">
                <a:solidFill>
                  <a:schemeClr val="accent1"/>
                </a:solidFill>
                <a:effectLst/>
                <a:latin typeface="Söhne"/>
              </a:rPr>
              <a:t>data related to financial markets</a:t>
            </a: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, including capital, debt, cryptocurrencies, and commodities.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F949C-AD77-9995-0C70-E64C46C62A9D}"/>
              </a:ext>
            </a:extLst>
          </p:cNvPr>
          <p:cNvSpPr txBox="1"/>
          <p:nvPr/>
        </p:nvSpPr>
        <p:spPr>
          <a:xfrm>
            <a:off x="199261" y="4070634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Through this project, we aim to </a:t>
            </a:r>
            <a:r>
              <a:rPr lang="en-US" sz="1800" b="1" i="0">
                <a:solidFill>
                  <a:schemeClr val="accent1"/>
                </a:solidFill>
                <a:effectLst/>
                <a:latin typeface="Söhne"/>
              </a:rPr>
              <a:t>bridge the gap</a:t>
            </a: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 between the everyday discussions related on economic data and financial markets and the underlying fundamental drivers that shape these conversations.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3094B-0F81-98E4-C7DD-8633512AADDA}"/>
              </a:ext>
            </a:extLst>
          </p:cNvPr>
          <p:cNvSpPr txBox="1"/>
          <p:nvPr/>
        </p:nvSpPr>
        <p:spPr>
          <a:xfrm>
            <a:off x="199260" y="5021978"/>
            <a:ext cx="11793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We also aim to create </a:t>
            </a:r>
            <a:r>
              <a:rPr lang="en-US" sz="1800" b="1" i="0">
                <a:solidFill>
                  <a:schemeClr val="accent1"/>
                </a:solidFill>
                <a:effectLst/>
                <a:latin typeface="Söhne"/>
              </a:rPr>
              <a:t>financial data awareness</a:t>
            </a: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 and their sources.</a:t>
            </a:r>
          </a:p>
        </p:txBody>
      </p:sp>
    </p:spTree>
    <p:extLst>
      <p:ext uri="{BB962C8B-B14F-4D97-AF65-F5344CB8AC3E}">
        <p14:creationId xmlns:p14="http://schemas.microsoft.com/office/powerpoint/2010/main" val="2464574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Research Questions</a:t>
            </a:r>
          </a:p>
          <a:p>
            <a:pPr algn="ctr"/>
            <a:r>
              <a:rPr lang="en-IN" sz="4000">
                <a:solidFill>
                  <a:schemeClr val="bg1"/>
                </a:solidFill>
                <a:latin typeface="Rockwell Nova" panose="02060503020205020403" pitchFamily="18" charset="0"/>
              </a:rPr>
              <a:t>Problem Statement</a:t>
            </a:r>
          </a:p>
          <a:p>
            <a:pPr algn="ctr"/>
            <a:r>
              <a:rPr lang="en-IN" sz="4000" b="1">
                <a:solidFill>
                  <a:schemeClr val="accent1"/>
                </a:solidFill>
                <a:latin typeface="Rockwell Nova" panose="02060503020205020403" pitchFamily="18" charset="0"/>
              </a:rPr>
              <a:t>CAPSTONE 1</a:t>
            </a:r>
          </a:p>
          <a:p>
            <a:pPr algn="ctr"/>
            <a:endParaRPr lang="en-IN" sz="4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7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544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Research Questions</a:t>
            </a:r>
          </a:p>
          <a:p>
            <a:pPr algn="ctr"/>
            <a:r>
              <a:rPr lang="en-IN" sz="3200">
                <a:solidFill>
                  <a:schemeClr val="bg1"/>
                </a:solidFill>
                <a:latin typeface="Rockwell Nova" panose="02060503020205020403" pitchFamily="18" charset="0"/>
              </a:rPr>
              <a:t>Problem Statement</a:t>
            </a:r>
          </a:p>
          <a:p>
            <a:pPr algn="ctr"/>
            <a:r>
              <a:rPr lang="en-IN" sz="3200" b="1">
                <a:solidFill>
                  <a:schemeClr val="accent1"/>
                </a:solidFill>
                <a:latin typeface="Rockwell Nova" panose="02060503020205020403" pitchFamily="18" charset="0"/>
              </a:rPr>
              <a:t>CAPSTONE 1</a:t>
            </a:r>
          </a:p>
          <a:p>
            <a:pPr algn="ctr"/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BC19F-3E90-E681-75E2-AE2A2D63ECD8}"/>
              </a:ext>
            </a:extLst>
          </p:cNvPr>
          <p:cNvSpPr txBox="1"/>
          <p:nvPr/>
        </p:nvSpPr>
        <p:spPr>
          <a:xfrm>
            <a:off x="398526" y="1870348"/>
            <a:ext cx="117934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1"/>
                </a:solidFill>
                <a:latin typeface="Söhne"/>
              </a:rPr>
              <a:t>Absolute Trends for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D1D5DB"/>
                </a:solidFill>
                <a:latin typeface="Söhne"/>
              </a:rPr>
              <a:t>Macro-Economic Indicators (GDP, CPI, Unemployment Rate, etc.)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D1D5DB"/>
                </a:solidFill>
                <a:latin typeface="Söhne"/>
              </a:rPr>
              <a:t>Financial Market data (US Indices, Commodities and crypto currency)</a:t>
            </a:r>
          </a:p>
          <a:p>
            <a:pPr lvl="1" algn="just"/>
            <a:endParaRPr lang="en-US" sz="2400">
              <a:solidFill>
                <a:srgbClr val="D1D5DB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1"/>
                </a:solidFill>
                <a:latin typeface="Söhne"/>
              </a:rPr>
              <a:t>Key/Significant Events Analysis for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D1D5DB"/>
                </a:solidFill>
                <a:latin typeface="Söhne"/>
              </a:rPr>
              <a:t>Macro-Economic indicators (GDP, CPI, Unemployment Rate, etc.)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D1D5DB"/>
                </a:solidFill>
                <a:latin typeface="Söhne"/>
              </a:rPr>
              <a:t>Financial Market data (US Indices, Commodities and crypto currency)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400">
              <a:solidFill>
                <a:srgbClr val="D1D5DB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1"/>
                </a:solidFill>
                <a:latin typeface="Söhne"/>
              </a:rPr>
              <a:t>Correlation between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D1D5DB"/>
                </a:solidFill>
                <a:latin typeface="Söhne"/>
              </a:rPr>
              <a:t>Macro-Economic Indicators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D1D5DB"/>
                </a:solidFill>
                <a:latin typeface="Söhne"/>
              </a:rPr>
              <a:t>Financial Market instruments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>
              <a:solidFill>
                <a:srgbClr val="D1D5DB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1"/>
                </a:solidFill>
                <a:latin typeface="Söhne"/>
              </a:rPr>
              <a:t>Dashboards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>
              <a:solidFill>
                <a:srgbClr val="D1D5DB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>
              <a:solidFill>
                <a:srgbClr val="D1D5DB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53910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Research Questions</a:t>
            </a:r>
          </a:p>
          <a:p>
            <a:pPr algn="ctr"/>
            <a:r>
              <a:rPr lang="en-IN" sz="4000">
                <a:solidFill>
                  <a:schemeClr val="bg1"/>
                </a:solidFill>
                <a:latin typeface="Rockwell Nova" panose="02060503020205020403" pitchFamily="18" charset="0"/>
              </a:rPr>
              <a:t>Problem Statement</a:t>
            </a:r>
          </a:p>
          <a:p>
            <a:pPr algn="ctr"/>
            <a:r>
              <a:rPr lang="en-IN" sz="4000" b="1">
                <a:solidFill>
                  <a:schemeClr val="accent1"/>
                </a:solidFill>
                <a:latin typeface="Rockwell Nova" panose="02060503020205020403" pitchFamily="18" charset="0"/>
              </a:rPr>
              <a:t>CAPSTONE 2</a:t>
            </a:r>
          </a:p>
          <a:p>
            <a:pPr algn="ctr"/>
            <a:r>
              <a:rPr lang="en-IN" sz="4000" b="1">
                <a:solidFill>
                  <a:schemeClr val="accent1"/>
                </a:solidFill>
                <a:latin typeface="Rockwell Nova" panose="02060503020205020403" pitchFamily="18" charset="0"/>
              </a:rPr>
              <a:t>[Planned]</a:t>
            </a:r>
            <a:endParaRPr lang="en-IN" sz="2000" b="1">
              <a:solidFill>
                <a:schemeClr val="accent1"/>
              </a:solidFill>
              <a:latin typeface="Rockwell Nova" panose="02060503020205020403" pitchFamily="18" charset="0"/>
            </a:endParaRPr>
          </a:p>
          <a:p>
            <a:pPr algn="ctr"/>
            <a:endParaRPr lang="en-IN" sz="4000" b="1">
              <a:solidFill>
                <a:schemeClr val="accent1"/>
              </a:solidFill>
              <a:latin typeface="Rockwell Nova" panose="02060503020205020403" pitchFamily="18" charset="0"/>
            </a:endParaRPr>
          </a:p>
          <a:p>
            <a:pPr algn="ctr"/>
            <a:endParaRPr lang="en-IN" sz="4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004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607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Research Questions</a:t>
            </a:r>
          </a:p>
          <a:p>
            <a:pPr algn="ctr"/>
            <a:r>
              <a:rPr lang="en-IN" sz="2400">
                <a:solidFill>
                  <a:schemeClr val="bg1"/>
                </a:solidFill>
                <a:latin typeface="Rockwell Nova" panose="02060503020205020403" pitchFamily="18" charset="0"/>
              </a:rPr>
              <a:t>Problem Statement</a:t>
            </a:r>
          </a:p>
          <a:p>
            <a:pPr algn="ctr"/>
            <a:r>
              <a:rPr lang="en-IN" sz="2400" b="1">
                <a:solidFill>
                  <a:schemeClr val="accent1"/>
                </a:solidFill>
                <a:latin typeface="Rockwell Nova" panose="02060503020205020403" pitchFamily="18" charset="0"/>
              </a:rPr>
              <a:t>CAPSTONE 2</a:t>
            </a:r>
          </a:p>
          <a:p>
            <a:pPr algn="ctr"/>
            <a:r>
              <a:rPr lang="en-IN" sz="2400" b="1">
                <a:solidFill>
                  <a:schemeClr val="accent1"/>
                </a:solidFill>
                <a:latin typeface="Rockwell Nova" panose="02060503020205020403" pitchFamily="18" charset="0"/>
              </a:rPr>
              <a:t>[Planned]</a:t>
            </a:r>
            <a:endParaRPr lang="en-IN" sz="1200" b="1">
              <a:solidFill>
                <a:schemeClr val="accent1"/>
              </a:solidFill>
              <a:latin typeface="Rockwell Nova" panose="02060503020205020403" pitchFamily="18" charset="0"/>
            </a:endParaRPr>
          </a:p>
          <a:p>
            <a:pPr algn="ctr"/>
            <a:endParaRPr lang="en-IN" sz="2400" b="1">
              <a:solidFill>
                <a:schemeClr val="accent1"/>
              </a:solidFill>
              <a:latin typeface="Rockwell Nova" panose="02060503020205020403" pitchFamily="18" charset="0"/>
            </a:endParaRPr>
          </a:p>
          <a:p>
            <a:pPr algn="ctr"/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7FC33B-6D92-7CB1-801C-7655D2DEC51A}"/>
              </a:ext>
            </a:extLst>
          </p:cNvPr>
          <p:cNvSpPr txBox="1"/>
          <p:nvPr/>
        </p:nvSpPr>
        <p:spPr>
          <a:xfrm>
            <a:off x="398526" y="2300542"/>
            <a:ext cx="117934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1"/>
                </a:solidFill>
                <a:latin typeface="Söhne"/>
              </a:rPr>
              <a:t>Correlation between Highly Correlated pairs from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D1D5DB"/>
                </a:solidFill>
                <a:latin typeface="Söhne"/>
              </a:rPr>
              <a:t>Macro-Economic Indicators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D1D5DB"/>
                </a:solidFill>
                <a:latin typeface="Söhne"/>
              </a:rPr>
              <a:t>Financial Market instruments</a:t>
            </a:r>
          </a:p>
          <a:p>
            <a:pPr lvl="1" algn="just"/>
            <a:endParaRPr lang="en-US" sz="2400">
              <a:solidFill>
                <a:srgbClr val="D1D5DB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1"/>
                </a:solidFill>
                <a:latin typeface="Söhne"/>
              </a:rPr>
              <a:t>Sectorial Analysis for S&amp;P 500 – Major US indices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1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1"/>
                </a:solidFill>
                <a:latin typeface="Söhne"/>
              </a:rPr>
              <a:t>Time Series forecasting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1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1"/>
                </a:solidFill>
                <a:latin typeface="Söhne"/>
              </a:rPr>
              <a:t>Sentiment Analysis of stock news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>
              <a:solidFill>
                <a:srgbClr val="D1D5DB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376923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DATASET INFORMATION</a:t>
            </a:r>
            <a:endParaRPr lang="en-IN" sz="4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241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56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DATASET INFORMATION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602D5-313E-861A-8F01-2655E95B258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2266545" y="1582045"/>
            <a:ext cx="3456560" cy="3456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908A7C-E768-C63C-259A-58AA4108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6324603" y="1582045"/>
            <a:ext cx="3456560" cy="34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4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86838" y="-2007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DATASET INFORMATION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602D5-313E-861A-8F01-2655E95B2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386" y="1124845"/>
            <a:ext cx="1391056" cy="13910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908A7C-E768-C63C-259A-58AA41086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444" y="1124845"/>
            <a:ext cx="1391056" cy="13910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9A17602-557F-97CD-0659-73BA226C4E07}"/>
              </a:ext>
            </a:extLst>
          </p:cNvPr>
          <p:cNvSpPr txBox="1">
            <a:spLocks/>
          </p:cNvSpPr>
          <p:nvPr/>
        </p:nvSpPr>
        <p:spPr>
          <a:xfrm>
            <a:off x="2384086" y="2462382"/>
            <a:ext cx="3143655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 panose="02060503020205020403" pitchFamily="18" charset="0"/>
              </a:rPr>
              <a:t>AlphaVantage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DEBC81-43C1-4776-F410-820AE6DE08A7}"/>
              </a:ext>
            </a:extLst>
          </p:cNvPr>
          <p:cNvSpPr txBox="1">
            <a:spLocks/>
          </p:cNvSpPr>
          <p:nvPr/>
        </p:nvSpPr>
        <p:spPr>
          <a:xfrm>
            <a:off x="6402423" y="2515901"/>
            <a:ext cx="3288759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 panose="02060503020205020403" pitchFamily="18" charset="0"/>
              </a:rPr>
              <a:t>Yahoo Finance</a:t>
            </a:r>
            <a:endParaRPr lang="en-IN" sz="1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3E94BC-23E2-3CCE-A7A2-380CFBF2A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1562" y="2924623"/>
            <a:ext cx="1352144" cy="13521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108B4E-554F-4AE0-8295-631FBFAA5DD3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3112675" y="4769190"/>
            <a:ext cx="1358854" cy="1358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4F265D-7542-8F8E-C4CF-9EDF999073F6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5361562" y="4785836"/>
            <a:ext cx="1358854" cy="13255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D8FBF4-7FEB-0FAE-6F3D-C567BACAAB4A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7610449" y="4762991"/>
            <a:ext cx="1371252" cy="137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00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86838" y="-2007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DATASET INFORMATION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602D5-313E-861A-8F01-2655E95B2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386" y="1124845"/>
            <a:ext cx="1391056" cy="13910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908A7C-E768-C63C-259A-58AA41086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444" y="1124845"/>
            <a:ext cx="1391056" cy="13910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9A17602-557F-97CD-0659-73BA226C4E07}"/>
              </a:ext>
            </a:extLst>
          </p:cNvPr>
          <p:cNvSpPr txBox="1">
            <a:spLocks/>
          </p:cNvSpPr>
          <p:nvPr/>
        </p:nvSpPr>
        <p:spPr>
          <a:xfrm>
            <a:off x="2384086" y="2462382"/>
            <a:ext cx="3143655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 panose="02060503020205020403" pitchFamily="18" charset="0"/>
              </a:rPr>
              <a:t>AlphaVantage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DEBC81-43C1-4776-F410-820AE6DE08A7}"/>
              </a:ext>
            </a:extLst>
          </p:cNvPr>
          <p:cNvSpPr txBox="1">
            <a:spLocks/>
          </p:cNvSpPr>
          <p:nvPr/>
        </p:nvSpPr>
        <p:spPr>
          <a:xfrm>
            <a:off x="6402423" y="2515901"/>
            <a:ext cx="3288759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 panose="02060503020205020403" pitchFamily="18" charset="0"/>
              </a:rPr>
              <a:t>Yahoo Finance</a:t>
            </a:r>
            <a:endParaRPr lang="en-IN" sz="1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3E94BC-23E2-3CCE-A7A2-380CFBF2A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1562" y="2924623"/>
            <a:ext cx="1352144" cy="13521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108B4E-554F-4AE0-8295-631FBFAA5DD3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3112675" y="4769190"/>
            <a:ext cx="1358854" cy="13588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4F265D-7542-8F8E-C4CF-9EDF999073F6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5361562" y="4785836"/>
            <a:ext cx="1358854" cy="13255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D8FBF4-7FEB-0FAE-6F3D-C567BACAAB4A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7610449" y="4762991"/>
            <a:ext cx="1371252" cy="13712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4CD06E9-761A-F46F-B3B7-D280C048D734}"/>
              </a:ext>
            </a:extLst>
          </p:cNvPr>
          <p:cNvSpPr txBox="1">
            <a:spLocks/>
          </p:cNvSpPr>
          <p:nvPr/>
        </p:nvSpPr>
        <p:spPr>
          <a:xfrm>
            <a:off x="-252918" y="3369574"/>
            <a:ext cx="5833756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Macro-Economic Data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2A542F2-6CF1-840D-9C69-A99C7D1C6981}"/>
              </a:ext>
            </a:extLst>
          </p:cNvPr>
          <p:cNvSpPr txBox="1">
            <a:spLocks/>
          </p:cNvSpPr>
          <p:nvPr/>
        </p:nvSpPr>
        <p:spPr>
          <a:xfrm>
            <a:off x="7175367" y="3363650"/>
            <a:ext cx="4640903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Financial Data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190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97836" y="830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>
                <a:solidFill>
                  <a:schemeClr val="bg1"/>
                </a:solidFill>
                <a:latin typeface="Rockwell Nova" panose="02060503020205020403" pitchFamily="18" charset="0"/>
              </a:rPr>
              <a:t>TOOLS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3E94BC-23E2-3CCE-A7A2-380CFBF2A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0745" y="1649783"/>
            <a:ext cx="1352144" cy="13521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108B4E-554F-4AE0-8295-631FBFAA5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962" y="3429000"/>
            <a:ext cx="2130280" cy="21302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4F265D-7542-8F8E-C4CF-9EDF99907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2863" y="3418292"/>
            <a:ext cx="2130280" cy="21497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D8FBF4-7FEB-0FAE-6F3D-C567BACAA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509" y="3429000"/>
            <a:ext cx="2149716" cy="21497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4CD06E9-761A-F46F-B3B7-D280C048D734}"/>
              </a:ext>
            </a:extLst>
          </p:cNvPr>
          <p:cNvSpPr txBox="1">
            <a:spLocks/>
          </p:cNvSpPr>
          <p:nvPr/>
        </p:nvSpPr>
        <p:spPr>
          <a:xfrm>
            <a:off x="-223735" y="2094734"/>
            <a:ext cx="5833756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Macro-Economic Data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2A542F2-6CF1-840D-9C69-A99C7D1C6981}"/>
              </a:ext>
            </a:extLst>
          </p:cNvPr>
          <p:cNvSpPr txBox="1">
            <a:spLocks/>
          </p:cNvSpPr>
          <p:nvPr/>
        </p:nvSpPr>
        <p:spPr>
          <a:xfrm>
            <a:off x="7204550" y="2088810"/>
            <a:ext cx="4640903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Financial Data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3B889F-17A1-C116-5ACC-202BCA6B2CC3}"/>
              </a:ext>
            </a:extLst>
          </p:cNvPr>
          <p:cNvSpPr txBox="1">
            <a:spLocks/>
          </p:cNvSpPr>
          <p:nvPr/>
        </p:nvSpPr>
        <p:spPr>
          <a:xfrm>
            <a:off x="340495" y="5464163"/>
            <a:ext cx="4221060" cy="100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>
                <a:solidFill>
                  <a:schemeClr val="bg1"/>
                </a:solidFill>
                <a:latin typeface="Rockwell Nova" panose="02060503020205020403" pitchFamily="18" charset="0"/>
              </a:rPr>
              <a:t>Jupyter</a:t>
            </a:r>
            <a:br>
              <a:rPr lang="en-IN" sz="2000">
                <a:solidFill>
                  <a:schemeClr val="bg1"/>
                </a:solidFill>
                <a:latin typeface="Rockwell Nova" panose="02060503020205020403" pitchFamily="18" charset="0"/>
              </a:rPr>
            </a:br>
            <a:r>
              <a:rPr lang="en-IN" sz="2000">
                <a:solidFill>
                  <a:schemeClr val="bg1"/>
                </a:solidFill>
                <a:latin typeface="Rockwell Nova" panose="02060503020205020403" pitchFamily="18" charset="0"/>
              </a:rPr>
              <a:t>Notebook</a:t>
            </a:r>
            <a:endParaRPr lang="en-IN" sz="1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4686B49-00B4-A99B-BB5E-30FB6F009300}"/>
              </a:ext>
            </a:extLst>
          </p:cNvPr>
          <p:cNvSpPr txBox="1">
            <a:spLocks/>
          </p:cNvSpPr>
          <p:nvPr/>
        </p:nvSpPr>
        <p:spPr>
          <a:xfrm>
            <a:off x="3945106" y="5498986"/>
            <a:ext cx="4221060" cy="100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>
                <a:solidFill>
                  <a:schemeClr val="bg1"/>
                </a:solidFill>
                <a:latin typeface="Rockwell Nova" panose="02060503020205020403" pitchFamily="18" charset="0"/>
              </a:rPr>
              <a:t>MS</a:t>
            </a:r>
            <a:br>
              <a:rPr lang="en-IN" sz="2000">
                <a:solidFill>
                  <a:schemeClr val="bg1"/>
                </a:solidFill>
                <a:latin typeface="Rockwell Nova" panose="02060503020205020403" pitchFamily="18" charset="0"/>
              </a:rPr>
            </a:br>
            <a:r>
              <a:rPr lang="en-IN" sz="2000">
                <a:solidFill>
                  <a:schemeClr val="bg1"/>
                </a:solidFill>
                <a:latin typeface="Rockwell Nova" panose="02060503020205020403" pitchFamily="18" charset="0"/>
              </a:rPr>
              <a:t>Excel</a:t>
            </a:r>
            <a:endParaRPr lang="en-IN" sz="1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1F79C92-54FD-DB48-1A5D-7BEDF38BE8F9}"/>
              </a:ext>
            </a:extLst>
          </p:cNvPr>
          <p:cNvSpPr txBox="1">
            <a:spLocks/>
          </p:cNvSpPr>
          <p:nvPr/>
        </p:nvSpPr>
        <p:spPr>
          <a:xfrm>
            <a:off x="7656557" y="5496725"/>
            <a:ext cx="4221060" cy="100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>
                <a:solidFill>
                  <a:schemeClr val="bg1"/>
                </a:solidFill>
                <a:latin typeface="Rockwell Nova" panose="02060503020205020403" pitchFamily="18" charset="0"/>
              </a:rPr>
              <a:t>Tableau</a:t>
            </a:r>
            <a:endParaRPr lang="en-IN" sz="1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428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B7B0753-D327-CE0E-CB4D-38883C28B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70818"/>
            <a:ext cx="3669792" cy="36697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0B6B6D-ABC7-3501-2321-A63C413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96" y="4206874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Financial Markets </a:t>
            </a:r>
            <a:b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</a:br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Vs</a:t>
            </a:r>
            <a:b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</a:br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 Macro-Economic Indicators of USA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3EC1E6-1952-F097-5E4D-88D4CAC81DA7}"/>
              </a:ext>
            </a:extLst>
          </p:cNvPr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IN" sz="2400">
                <a:solidFill>
                  <a:schemeClr val="bg1"/>
                </a:solidFill>
                <a:latin typeface="Rockwell Nova" panose="02060503020205020403" pitchFamily="18" charset="0"/>
              </a:rPr>
            </a:br>
            <a:r>
              <a:rPr lang="en-IN" sz="2400">
                <a:solidFill>
                  <a:schemeClr val="bg1"/>
                </a:solidFill>
                <a:latin typeface="Rockwell Nova" panose="02060503020205020403" pitchFamily="18" charset="0"/>
              </a:rPr>
              <a:t>Capstone Project 1 – Group 9</a:t>
            </a:r>
          </a:p>
          <a:p>
            <a:pPr algn="ctr"/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097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4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3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1CF8D-A859-5344-D9F9-EB7846A3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264" y="2029968"/>
            <a:ext cx="7303168" cy="279806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56BC55-1027-3E3E-711C-98185A91527B}"/>
              </a:ext>
            </a:extLst>
          </p:cNvPr>
          <p:cNvSpPr txBox="1"/>
          <p:nvPr/>
        </p:nvSpPr>
        <p:spPr>
          <a:xfrm>
            <a:off x="2705100" y="5388428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>
                <a:solidFill>
                  <a:schemeClr val="bg1"/>
                </a:solidFill>
              </a:rPr>
              <a:t>Majority of the respondents are not from finance field.</a:t>
            </a:r>
          </a:p>
        </p:txBody>
      </p:sp>
    </p:spTree>
    <p:extLst>
      <p:ext uri="{BB962C8B-B14F-4D97-AF65-F5344CB8AC3E}">
        <p14:creationId xmlns:p14="http://schemas.microsoft.com/office/powerpoint/2010/main" val="2550922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1CF8D-A859-5344-D9F9-EB7846A3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804432"/>
            <a:ext cx="451140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1B702-8C93-5DBD-AAE2-7461A559F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713" y="2834640"/>
            <a:ext cx="5546574" cy="27307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06229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1CF8D-A859-5344-D9F9-EB7846A3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804432"/>
            <a:ext cx="451140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1B702-8C93-5DBD-AAE2-7461A559F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761" y="804432"/>
            <a:ext cx="3990191" cy="172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2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1CF8D-A859-5344-D9F9-EB7846A3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804432"/>
            <a:ext cx="451140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1B702-8C93-5DBD-AAE2-7461A559F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761" y="804432"/>
            <a:ext cx="399019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787A7-D7D6-C4DA-3ECE-3F155F92D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619" y="3108403"/>
            <a:ext cx="5772457" cy="284191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142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1CF8D-A859-5344-D9F9-EB7846A3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804432"/>
            <a:ext cx="451140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1B702-8C93-5DBD-AAE2-7461A559F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761" y="804432"/>
            <a:ext cx="399019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787A7-D7D6-C4DA-3ECE-3F155F92D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92" y="3950208"/>
            <a:ext cx="4504849" cy="18196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9382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1CF8D-A859-5344-D9F9-EB7846A3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804432"/>
            <a:ext cx="451140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1B702-8C93-5DBD-AAE2-7461A559F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761" y="804432"/>
            <a:ext cx="399019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787A7-D7D6-C4DA-3ECE-3F155F92D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92" y="3950208"/>
            <a:ext cx="4504849" cy="18196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71EB1-F54D-BFC6-5432-5A5D16354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8343" y="3232515"/>
            <a:ext cx="6825429" cy="32282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0675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1CF8D-A859-5344-D9F9-EB7846A3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804432"/>
            <a:ext cx="451140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1B702-8C93-5DBD-AAE2-7461A559F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761" y="804432"/>
            <a:ext cx="399019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787A7-D7D6-C4DA-3ECE-3F155F92D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92" y="3950208"/>
            <a:ext cx="4504849" cy="18196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71EB1-F54D-BFC6-5432-5A5D16354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6761" y="3950208"/>
            <a:ext cx="3990192" cy="18196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9762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7C68D-1249-D4AD-A500-5AB45691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" y="1485900"/>
            <a:ext cx="10086975" cy="3886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25632C-10D5-03F3-2A63-44D0DFB2328F}"/>
              </a:ext>
            </a:extLst>
          </p:cNvPr>
          <p:cNvSpPr txBox="1"/>
          <p:nvPr/>
        </p:nvSpPr>
        <p:spPr>
          <a:xfrm>
            <a:off x="2264555" y="5875179"/>
            <a:ext cx="751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>
                <a:solidFill>
                  <a:schemeClr val="bg1"/>
                </a:solidFill>
              </a:rPr>
              <a:t>Good part of our respondents are not familiar with financial market data</a:t>
            </a:r>
          </a:p>
        </p:txBody>
      </p:sp>
    </p:spTree>
    <p:extLst>
      <p:ext uri="{BB962C8B-B14F-4D97-AF65-F5344CB8AC3E}">
        <p14:creationId xmlns:p14="http://schemas.microsoft.com/office/powerpoint/2010/main" val="172834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7C68D-1249-D4AD-A500-5AB45691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78063"/>
            <a:ext cx="5644896" cy="21748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A28694-039E-971E-B527-ED53038F1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561" y="3264253"/>
            <a:ext cx="7986878" cy="33479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01737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3996BB-2C35-30B8-B907-C56B6AF966F7}"/>
              </a:ext>
            </a:extLst>
          </p:cNvPr>
          <p:cNvSpPr txBox="1">
            <a:spLocks/>
          </p:cNvSpPr>
          <p:nvPr/>
        </p:nvSpPr>
        <p:spPr>
          <a:xfrm>
            <a:off x="2791258" y="2665143"/>
            <a:ext cx="6609483" cy="1071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>
                <a:ln w="10160">
                  <a:noFill/>
                  <a:prstDash val="solid"/>
                </a:ln>
                <a:solidFill>
                  <a:schemeClr val="bg1"/>
                </a:solidFill>
                <a:latin typeface="Rockwell Nova" panose="02060503020205020403" pitchFamily="18" charset="0"/>
                <a:cs typeface="Times New Roman" panose="02020603050405020304" pitchFamily="18" charset="0"/>
              </a:rPr>
              <a:t>Meet the Team</a:t>
            </a:r>
          </a:p>
        </p:txBody>
      </p:sp>
    </p:spTree>
    <p:extLst>
      <p:ext uri="{BB962C8B-B14F-4D97-AF65-F5344CB8AC3E}">
        <p14:creationId xmlns:p14="http://schemas.microsoft.com/office/powerpoint/2010/main" val="4282801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DASHBOARDS</a:t>
            </a:r>
            <a:endParaRPr lang="en-IN" sz="4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593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048811" y="3722449"/>
            <a:ext cx="6094378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accent1"/>
                </a:solidFill>
                <a:latin typeface="Rockwell Nova" panose="02060503020205020403" pitchFamily="18" charset="0"/>
              </a:rPr>
              <a:t>MACROECONOMIC INDICATORS</a:t>
            </a:r>
            <a:endParaRPr lang="en-IN" sz="1200">
              <a:solidFill>
                <a:schemeClr val="accent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6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74385" y="-3225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223906" y="633721"/>
            <a:ext cx="6094378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accent1"/>
                </a:solidFill>
                <a:latin typeface="Rockwell Nova" panose="02060503020205020403" pitchFamily="18" charset="0"/>
              </a:rPr>
              <a:t>MACROECONOMIC INDICATORS</a:t>
            </a:r>
            <a:endParaRPr lang="en-IN" sz="1200">
              <a:solidFill>
                <a:schemeClr val="accent1"/>
              </a:solidFill>
              <a:latin typeface="Rockwell Nova" panose="020605030202050204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A06872-9C20-F638-3E5C-9D0731E5C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4" y="1131069"/>
            <a:ext cx="10719382" cy="5619990"/>
          </a:xfrm>
          <a:prstGeom prst="rect">
            <a:avLst/>
          </a:prstGeom>
          <a:ln w="3175" cap="sq" cmpd="thickThin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67353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048811" y="3722449"/>
            <a:ext cx="6094378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800">
                <a:solidFill>
                  <a:schemeClr val="accent1"/>
                </a:solidFill>
                <a:latin typeface="Rockwell Nova" panose="02060503020205020403" pitchFamily="18" charset="0"/>
              </a:rPr>
              <a:t>US STOCK INDICES</a:t>
            </a:r>
          </a:p>
        </p:txBody>
      </p:sp>
    </p:spTree>
    <p:extLst>
      <p:ext uri="{BB962C8B-B14F-4D97-AF65-F5344CB8AC3E}">
        <p14:creationId xmlns:p14="http://schemas.microsoft.com/office/powerpoint/2010/main" val="275688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530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048811" y="648945"/>
            <a:ext cx="609437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400">
                <a:solidFill>
                  <a:schemeClr val="accent1"/>
                </a:solidFill>
                <a:latin typeface="Rockwell Nova" panose="02060503020205020403" pitchFamily="18" charset="0"/>
              </a:rPr>
              <a:t>US STOCK INDICES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F0151-2B72-A836-8C9B-17FF8703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5" y="1202050"/>
            <a:ext cx="10787970" cy="5655950"/>
          </a:xfrm>
          <a:prstGeom prst="rect">
            <a:avLst/>
          </a:prstGeom>
          <a:ln w="3175" cap="sq" cmpd="thickThin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99166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048811" y="3722449"/>
            <a:ext cx="6094378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800">
                <a:solidFill>
                  <a:schemeClr val="accent1"/>
                </a:solidFill>
                <a:latin typeface="Rockwell Nova" panose="02060503020205020403" pitchFamily="18" charset="0"/>
              </a:rPr>
              <a:t>COMMODITIES</a:t>
            </a:r>
          </a:p>
        </p:txBody>
      </p:sp>
    </p:spTree>
    <p:extLst>
      <p:ext uri="{BB962C8B-B14F-4D97-AF65-F5344CB8AC3E}">
        <p14:creationId xmlns:p14="http://schemas.microsoft.com/office/powerpoint/2010/main" val="981017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1618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048811" y="794419"/>
            <a:ext cx="609437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400">
                <a:solidFill>
                  <a:schemeClr val="accent1"/>
                </a:solidFill>
                <a:latin typeface="Rockwell Nova" panose="02060503020205020403" pitchFamily="18" charset="0"/>
              </a:rPr>
              <a:t>COMMODITIES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03F2-45BE-F5D7-9606-6612E282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50" y="1281650"/>
            <a:ext cx="10566380" cy="5539774"/>
          </a:xfrm>
          <a:prstGeom prst="rect">
            <a:avLst/>
          </a:prstGeom>
          <a:ln w="3175" cap="sq" cmpd="thickThin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13457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048811" y="3722449"/>
            <a:ext cx="6094378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800">
                <a:solidFill>
                  <a:schemeClr val="accent1"/>
                </a:solidFill>
                <a:latin typeface="Rockwell Nova" panose="02060503020205020403" pitchFamily="18" charset="0"/>
              </a:rPr>
              <a:t>CRYPTO CURRENCY</a:t>
            </a:r>
          </a:p>
        </p:txBody>
      </p:sp>
    </p:spTree>
    <p:extLst>
      <p:ext uri="{BB962C8B-B14F-4D97-AF65-F5344CB8AC3E}">
        <p14:creationId xmlns:p14="http://schemas.microsoft.com/office/powerpoint/2010/main" val="209421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35476" y="-1945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146087" y="761678"/>
            <a:ext cx="609437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400">
                <a:solidFill>
                  <a:schemeClr val="accent1"/>
                </a:solidFill>
                <a:latin typeface="Rockwell Nova" panose="02060503020205020403" pitchFamily="18" charset="0"/>
              </a:rPr>
              <a:t>CRYPTO CURRENCY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DFEB5-FB58-4CD3-0D28-D987AC779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95" y="1408176"/>
            <a:ext cx="10394810" cy="5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9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356420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3996BB-2C35-30B8-B907-C56B6AF966F7}"/>
              </a:ext>
            </a:extLst>
          </p:cNvPr>
          <p:cNvSpPr txBox="1">
            <a:spLocks/>
          </p:cNvSpPr>
          <p:nvPr/>
        </p:nvSpPr>
        <p:spPr>
          <a:xfrm>
            <a:off x="4334787" y="813973"/>
            <a:ext cx="3522425" cy="5711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ln w="10160">
                  <a:noFill/>
                  <a:prstDash val="solid"/>
                </a:ln>
                <a:solidFill>
                  <a:schemeClr val="bg1"/>
                </a:solidFill>
                <a:latin typeface="Rockwell Nova" panose="02060503020205020403" pitchFamily="18" charset="0"/>
                <a:cs typeface="Times New Roman" panose="02020603050405020304" pitchFamily="18" charset="0"/>
              </a:rPr>
              <a:t>Meet the Team</a:t>
            </a:r>
          </a:p>
        </p:txBody>
      </p:sp>
      <p:sp>
        <p:nvSpPr>
          <p:cNvPr id="7" name="Google Shape;564;p45">
            <a:extLst>
              <a:ext uri="{FF2B5EF4-FFF2-40B4-BE49-F238E27FC236}">
                <a16:creationId xmlns:a16="http://schemas.microsoft.com/office/drawing/2014/main" id="{4105B19B-3E0E-D4DE-B67E-DAEF3B6AF33D}"/>
              </a:ext>
            </a:extLst>
          </p:cNvPr>
          <p:cNvSpPr txBox="1"/>
          <p:nvPr/>
        </p:nvSpPr>
        <p:spPr>
          <a:xfrm>
            <a:off x="2897748" y="4363116"/>
            <a:ext cx="1909174" cy="83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042416"/>
            <a:r>
              <a:rPr lang="en-US" sz="2000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Rituraj</a:t>
            </a:r>
          </a:p>
          <a:p>
            <a:pPr algn="ctr" defTabSz="1042416"/>
            <a:r>
              <a:rPr lang="en-US" sz="2000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 Borah </a:t>
            </a:r>
            <a:br>
              <a:rPr lang="en-US" sz="2000" i="0" u="none" strike="noStrike" kern="1200" cap="none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</a:br>
            <a:endParaRPr sz="2000">
              <a:solidFill>
                <a:schemeClr val="bg1"/>
              </a:solidFill>
              <a:latin typeface="Rockwell Nova" panose="02060503020205020403" pitchFamily="18" charset="0"/>
              <a:ea typeface="Lora"/>
              <a:cs typeface="Lora"/>
              <a:sym typeface="Lora"/>
            </a:endParaRPr>
          </a:p>
        </p:txBody>
      </p:sp>
      <p:sp>
        <p:nvSpPr>
          <p:cNvPr id="8" name="Google Shape;566;p45">
            <a:extLst>
              <a:ext uri="{FF2B5EF4-FFF2-40B4-BE49-F238E27FC236}">
                <a16:creationId xmlns:a16="http://schemas.microsoft.com/office/drawing/2014/main" id="{26618B81-F478-009A-8010-403CBC3F7613}"/>
              </a:ext>
            </a:extLst>
          </p:cNvPr>
          <p:cNvSpPr txBox="1"/>
          <p:nvPr/>
        </p:nvSpPr>
        <p:spPr>
          <a:xfrm>
            <a:off x="7558750" y="4367502"/>
            <a:ext cx="1909174" cy="83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042416"/>
            <a:r>
              <a:rPr lang="en-US" sz="2000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Bhavita </a:t>
            </a:r>
          </a:p>
          <a:p>
            <a:pPr algn="ctr" defTabSz="1042416"/>
            <a:r>
              <a:rPr lang="en-US" sz="2000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Bhatt </a:t>
            </a:r>
          </a:p>
        </p:txBody>
      </p:sp>
      <p:sp>
        <p:nvSpPr>
          <p:cNvPr id="9" name="Google Shape;568;p45">
            <a:extLst>
              <a:ext uri="{FF2B5EF4-FFF2-40B4-BE49-F238E27FC236}">
                <a16:creationId xmlns:a16="http://schemas.microsoft.com/office/drawing/2014/main" id="{37F964D6-5BF5-D57C-8A82-1BCC2E349A40}"/>
              </a:ext>
            </a:extLst>
          </p:cNvPr>
          <p:cNvSpPr txBox="1"/>
          <p:nvPr/>
        </p:nvSpPr>
        <p:spPr>
          <a:xfrm>
            <a:off x="9893410" y="4346457"/>
            <a:ext cx="1909174" cy="83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042416"/>
            <a:r>
              <a:rPr lang="en-US" sz="2000" i="0" u="none" strike="noStrike" kern="1200" cap="none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Sai Ganesh </a:t>
            </a:r>
          </a:p>
          <a:p>
            <a:pPr algn="ctr" defTabSz="1042416"/>
            <a:r>
              <a:rPr lang="en-US" sz="2000" i="0" u="none" strike="noStrike" kern="1200" cap="none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Darisa</a:t>
            </a:r>
          </a:p>
        </p:txBody>
      </p:sp>
      <p:sp>
        <p:nvSpPr>
          <p:cNvPr id="10" name="Google Shape;564;p45">
            <a:extLst>
              <a:ext uri="{FF2B5EF4-FFF2-40B4-BE49-F238E27FC236}">
                <a16:creationId xmlns:a16="http://schemas.microsoft.com/office/drawing/2014/main" id="{5E2F47E0-1661-CF3A-36A7-7A8EAE2DEED0}"/>
              </a:ext>
            </a:extLst>
          </p:cNvPr>
          <p:cNvSpPr txBox="1"/>
          <p:nvPr/>
        </p:nvSpPr>
        <p:spPr>
          <a:xfrm>
            <a:off x="622418" y="4346457"/>
            <a:ext cx="1909174" cy="83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042416"/>
            <a:r>
              <a:rPr lang="en-CA" sz="2000" i="0">
                <a:solidFill>
                  <a:schemeClr val="bg1"/>
                </a:solidFill>
                <a:latin typeface="Rockwell Nova" panose="02060503020205020403" pitchFamily="18" charset="0"/>
              </a:rPr>
              <a:t>Santhosh</a:t>
            </a:r>
          </a:p>
          <a:p>
            <a:pPr algn="ctr" defTabSz="1042416"/>
            <a:r>
              <a:rPr lang="en-CA" sz="2000" i="0">
                <a:solidFill>
                  <a:schemeClr val="bg1"/>
                </a:solidFill>
                <a:latin typeface="Rockwell Nova" panose="02060503020205020403" pitchFamily="18" charset="0"/>
              </a:rPr>
              <a:t> Narapareddy</a:t>
            </a:r>
            <a:endParaRPr lang="en-US" sz="2000" i="0" u="none" strike="noStrike" kern="1200" cap="none">
              <a:solidFill>
                <a:schemeClr val="bg1"/>
              </a:solidFill>
              <a:latin typeface="Rockwell Nova" panose="02060503020205020403" pitchFamily="18" charset="0"/>
              <a:sym typeface="Lor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2000">
              <a:solidFill>
                <a:schemeClr val="bg1"/>
              </a:solidFill>
              <a:latin typeface="Rockwell Nova" panose="02060503020205020403" pitchFamily="18" charset="0"/>
              <a:ea typeface="Lora"/>
              <a:cs typeface="Lora"/>
              <a:sym typeface="Lora"/>
            </a:endParaRPr>
          </a:p>
        </p:txBody>
      </p:sp>
      <p:sp>
        <p:nvSpPr>
          <p:cNvPr id="11" name="Google Shape;564;p45">
            <a:extLst>
              <a:ext uri="{FF2B5EF4-FFF2-40B4-BE49-F238E27FC236}">
                <a16:creationId xmlns:a16="http://schemas.microsoft.com/office/drawing/2014/main" id="{1883357D-2864-D3D6-3106-C9C85699F1A9}"/>
              </a:ext>
            </a:extLst>
          </p:cNvPr>
          <p:cNvSpPr txBox="1"/>
          <p:nvPr/>
        </p:nvSpPr>
        <p:spPr>
          <a:xfrm>
            <a:off x="5283420" y="4363116"/>
            <a:ext cx="1909174" cy="83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042416"/>
            <a:r>
              <a:rPr lang="en-US" sz="2000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Vidya</a:t>
            </a:r>
          </a:p>
          <a:p>
            <a:pPr algn="ctr" defTabSz="1042416"/>
            <a:r>
              <a:rPr lang="en-US" sz="2000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 Biradar</a:t>
            </a:r>
          </a:p>
          <a:p>
            <a:pPr algn="ctr" defTabSz="1042416"/>
            <a:endParaRPr sz="2000">
              <a:solidFill>
                <a:schemeClr val="bg1"/>
              </a:solidFill>
              <a:latin typeface="Rockwell Nova" panose="02060503020205020403" pitchFamily="18" charset="0"/>
              <a:ea typeface="Lora"/>
              <a:cs typeface="Lora"/>
              <a:sym typeface="Lora"/>
            </a:endParaRPr>
          </a:p>
        </p:txBody>
      </p:sp>
      <p:pic>
        <p:nvPicPr>
          <p:cNvPr id="12" name="Picture 11" descr="A person wearing glasses and a grey jacket&#10;&#10;Description automatically generated">
            <a:extLst>
              <a:ext uri="{FF2B5EF4-FFF2-40B4-BE49-F238E27FC236}">
                <a16:creationId xmlns:a16="http://schemas.microsoft.com/office/drawing/2014/main" id="{50F3D17E-CB0D-7554-9D7E-2568AF837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617" y="2367589"/>
            <a:ext cx="1831920" cy="18213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 descr="A person wearing glasses and a vest&#10;&#10;Description automatically generated">
            <a:extLst>
              <a:ext uri="{FF2B5EF4-FFF2-40B4-BE49-F238E27FC236}">
                <a16:creationId xmlns:a16="http://schemas.microsoft.com/office/drawing/2014/main" id="{FBFF025E-49B5-D18C-ACC9-9D7DE0474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103" y="2388194"/>
            <a:ext cx="1761862" cy="17618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 descr="A person smiling in front of a city&#10;&#10;Description automatically generated">
            <a:extLst>
              <a:ext uri="{FF2B5EF4-FFF2-40B4-BE49-F238E27FC236}">
                <a16:creationId xmlns:a16="http://schemas.microsoft.com/office/drawing/2014/main" id="{C6C8ECD7-EF79-9AC8-14E9-5E98AC94FF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0" t="31575" r="24452"/>
          <a:stretch/>
        </p:blipFill>
        <p:spPr>
          <a:xfrm>
            <a:off x="7692679" y="2367809"/>
            <a:ext cx="1681498" cy="18151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14" descr="A person standing in front of a waterfall&#10;&#10;Description automatically generated">
            <a:extLst>
              <a:ext uri="{FF2B5EF4-FFF2-40B4-BE49-F238E27FC236}">
                <a16:creationId xmlns:a16="http://schemas.microsoft.com/office/drawing/2014/main" id="{D429DF35-87A6-BEFA-7344-EA249C16C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256" y="2351680"/>
            <a:ext cx="1714998" cy="18348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 descr="A person in a hat and blue shirt&#10;&#10;Description automatically generated">
            <a:extLst>
              <a:ext uri="{FF2B5EF4-FFF2-40B4-BE49-F238E27FC236}">
                <a16:creationId xmlns:a16="http://schemas.microsoft.com/office/drawing/2014/main" id="{96C8B4F1-39FB-5F22-7205-E5B9BDBA2B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2" y="2368296"/>
            <a:ext cx="1801660" cy="18016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87420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1909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426" y="1556426"/>
            <a:ext cx="3745148" cy="37451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359522A-4965-E507-58C6-99AAB68FA36E}"/>
              </a:ext>
            </a:extLst>
          </p:cNvPr>
          <p:cNvSpPr txBox="1">
            <a:spLocks/>
          </p:cNvSpPr>
          <p:nvPr/>
        </p:nvSpPr>
        <p:spPr>
          <a:xfrm>
            <a:off x="2723277" y="1556426"/>
            <a:ext cx="2095625" cy="448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>
                <a:latin typeface="Rockwell Nova"/>
              </a:rPr>
              <a:t>C</a:t>
            </a:r>
          </a:p>
          <a:p>
            <a:pPr algn="ctr"/>
            <a:r>
              <a:rPr lang="en-IN" sz="2000">
                <a:latin typeface="Rockwell Nova"/>
              </a:rPr>
              <a:t>O</a:t>
            </a:r>
          </a:p>
          <a:p>
            <a:pPr algn="ctr"/>
            <a:r>
              <a:rPr lang="en-IN" sz="2000">
                <a:latin typeface="Rockwell Nova"/>
              </a:rPr>
              <a:t>R</a:t>
            </a:r>
          </a:p>
          <a:p>
            <a:pPr algn="ctr"/>
            <a:r>
              <a:rPr lang="en-IN" sz="2000">
                <a:latin typeface="Rockwell Nova"/>
              </a:rPr>
              <a:t>R</a:t>
            </a:r>
          </a:p>
          <a:p>
            <a:pPr algn="ctr"/>
            <a:r>
              <a:rPr lang="en-IN" sz="2000">
                <a:latin typeface="Rockwell Nova"/>
              </a:rPr>
              <a:t>E</a:t>
            </a:r>
          </a:p>
          <a:p>
            <a:pPr algn="ctr"/>
            <a:r>
              <a:rPr lang="en-IN" sz="2000">
                <a:latin typeface="Rockwell Nova"/>
              </a:rPr>
              <a:t>L</a:t>
            </a:r>
          </a:p>
          <a:p>
            <a:pPr algn="ctr"/>
            <a:r>
              <a:rPr lang="en-IN" sz="2000">
                <a:latin typeface="Rockwell Nova"/>
              </a:rPr>
              <a:t>A</a:t>
            </a:r>
          </a:p>
          <a:p>
            <a:pPr algn="ctr"/>
            <a:r>
              <a:rPr lang="en-IN" sz="2000">
                <a:latin typeface="Rockwell Nova"/>
              </a:rPr>
              <a:t>T</a:t>
            </a:r>
          </a:p>
          <a:p>
            <a:pPr algn="ctr"/>
            <a:r>
              <a:rPr lang="en-IN" sz="2000">
                <a:latin typeface="Rockwell Nova"/>
              </a:rPr>
              <a:t>I</a:t>
            </a:r>
          </a:p>
          <a:p>
            <a:pPr algn="ctr"/>
            <a:r>
              <a:rPr lang="en-IN" sz="2000">
                <a:latin typeface="Rockwell Nova"/>
              </a:rPr>
              <a:t>O</a:t>
            </a:r>
          </a:p>
          <a:p>
            <a:pPr algn="ctr"/>
            <a:r>
              <a:rPr lang="en-IN" sz="2000">
                <a:latin typeface="Rockwell Nova"/>
              </a:rPr>
              <a:t>N</a:t>
            </a:r>
            <a:br>
              <a:rPr lang="en-IN" sz="2000">
                <a:latin typeface="Rockwell Nova"/>
              </a:rPr>
            </a:br>
            <a:r>
              <a:rPr lang="en-IN" sz="2000">
                <a:latin typeface="Rockwell Nova"/>
              </a:rPr>
              <a:t> </a:t>
            </a:r>
          </a:p>
          <a:p>
            <a:pPr algn="ctr"/>
            <a:r>
              <a:rPr lang="en-IN" sz="2000">
                <a:latin typeface="Rockwell Nova"/>
              </a:rPr>
              <a:t>MATRIX</a:t>
            </a:r>
            <a:endParaRPr lang="en-IN" sz="1400"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438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1909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53" y="893323"/>
            <a:ext cx="1472120" cy="14721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0" y="2218886"/>
            <a:ext cx="2095625" cy="448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2000">
                <a:solidFill>
                  <a:schemeClr val="bg1"/>
                </a:solidFill>
                <a:latin typeface="Rockwell Nova"/>
              </a:rPr>
            </a:br>
            <a:r>
              <a:rPr lang="en-IN" sz="20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MATRIX</a:t>
            </a:r>
            <a:endParaRPr lang="en-IN" sz="1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A9A27-DC99-D2DA-20EE-D2E366B27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52" y="1174771"/>
            <a:ext cx="4534260" cy="3770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EF1D9A-71D1-C748-521C-F862EF436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064" y="3032078"/>
            <a:ext cx="4568434" cy="382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7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07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" y="118174"/>
            <a:ext cx="1125166" cy="1125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36479" y="1788774"/>
            <a:ext cx="1506976" cy="2735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1800">
                <a:solidFill>
                  <a:schemeClr val="bg1"/>
                </a:solidFill>
                <a:latin typeface="Rockwell Nova"/>
              </a:rPr>
            </a:br>
            <a:r>
              <a:rPr lang="en-IN" sz="18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MATRIX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A9A27-DC99-D2DA-20EE-D2E366B27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723" y="638368"/>
            <a:ext cx="6057090" cy="50365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9F3F5B-C291-D5D0-7182-8F33B1306DF6}"/>
              </a:ext>
            </a:extLst>
          </p:cNvPr>
          <p:cNvSpPr/>
          <p:nvPr/>
        </p:nvSpPr>
        <p:spPr>
          <a:xfrm>
            <a:off x="3900791" y="894945"/>
            <a:ext cx="1536971" cy="1429966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2F28C2-A4C7-D566-B9A1-2D5CC1D1A360}"/>
              </a:ext>
            </a:extLst>
          </p:cNvPr>
          <p:cNvSpPr txBox="1">
            <a:spLocks/>
          </p:cNvSpPr>
          <p:nvPr/>
        </p:nvSpPr>
        <p:spPr>
          <a:xfrm>
            <a:off x="421937" y="5979265"/>
            <a:ext cx="11562540" cy="641705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i="0">
                <a:solidFill>
                  <a:schemeClr val="bg1"/>
                </a:solidFill>
                <a:effectLst/>
                <a:latin typeface="Söhne"/>
              </a:rPr>
              <a:t>The Dow Jones, NASDAQ, and S&amp;P 500 are highly correlated, indicating similar market movement trends</a:t>
            </a:r>
            <a:endParaRPr lang="en-IN" sz="3600" b="1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417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07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" y="118174"/>
            <a:ext cx="1125166" cy="1125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36479" y="1788774"/>
            <a:ext cx="1506976" cy="2735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1800">
                <a:solidFill>
                  <a:schemeClr val="bg1"/>
                </a:solidFill>
                <a:latin typeface="Rockwell Nova"/>
              </a:rPr>
            </a:br>
            <a:r>
              <a:rPr lang="en-IN" sz="18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MATRIX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A9A27-DC99-D2DA-20EE-D2E366B27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723" y="638368"/>
            <a:ext cx="6057090" cy="50365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9F3F5B-C291-D5D0-7182-8F33B1306DF6}"/>
              </a:ext>
            </a:extLst>
          </p:cNvPr>
          <p:cNvSpPr/>
          <p:nvPr/>
        </p:nvSpPr>
        <p:spPr>
          <a:xfrm>
            <a:off x="3900790" y="2344946"/>
            <a:ext cx="1536971" cy="43774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2F28C2-A4C7-D566-B9A1-2D5CC1D1A360}"/>
              </a:ext>
            </a:extLst>
          </p:cNvPr>
          <p:cNvSpPr txBox="1">
            <a:spLocks/>
          </p:cNvSpPr>
          <p:nvPr/>
        </p:nvSpPr>
        <p:spPr>
          <a:xfrm>
            <a:off x="206713" y="5979265"/>
            <a:ext cx="11992988" cy="641705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i="0">
                <a:solidFill>
                  <a:srgbClr val="D1D5DB"/>
                </a:solidFill>
                <a:effectLst/>
                <a:latin typeface="Söhne"/>
              </a:rPr>
              <a:t>Bitcoin and Ethereum are strongly correlated with each other and relatively moderate with stock indices, suggesting a partial integration with traditional markets.</a:t>
            </a:r>
            <a:endParaRPr lang="en-IN" sz="6600" b="1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1FFA80-C632-3C75-87F9-7BD5DC654692}"/>
              </a:ext>
            </a:extLst>
          </p:cNvPr>
          <p:cNvSpPr/>
          <p:nvPr/>
        </p:nvSpPr>
        <p:spPr>
          <a:xfrm>
            <a:off x="3900791" y="3291214"/>
            <a:ext cx="2052537" cy="43774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619E50-2CCA-E5FB-6B82-EF7EB0620E14}"/>
              </a:ext>
            </a:extLst>
          </p:cNvPr>
          <p:cNvSpPr/>
          <p:nvPr/>
        </p:nvSpPr>
        <p:spPr>
          <a:xfrm>
            <a:off x="6473760" y="2352011"/>
            <a:ext cx="522050" cy="43774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19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07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" y="118174"/>
            <a:ext cx="1125166" cy="1125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36479" y="1788774"/>
            <a:ext cx="1506976" cy="2735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1800">
                <a:solidFill>
                  <a:schemeClr val="bg1"/>
                </a:solidFill>
                <a:latin typeface="Rockwell Nova"/>
              </a:rPr>
            </a:br>
            <a:r>
              <a:rPr lang="en-IN" sz="18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MATRIX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A9A27-DC99-D2DA-20EE-D2E366B27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723" y="638368"/>
            <a:ext cx="6057090" cy="50365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2F28C2-A4C7-D566-B9A1-2D5CC1D1A360}"/>
              </a:ext>
            </a:extLst>
          </p:cNvPr>
          <p:cNvSpPr txBox="1">
            <a:spLocks/>
          </p:cNvSpPr>
          <p:nvPr/>
        </p:nvSpPr>
        <p:spPr>
          <a:xfrm>
            <a:off x="99506" y="5593404"/>
            <a:ext cx="11992988" cy="1027566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Gold has a lower correlation with </a:t>
            </a:r>
            <a:r>
              <a:rPr lang="en-US" sz="2000" b="1">
                <a:solidFill>
                  <a:srgbClr val="D1D5DB"/>
                </a:solidFill>
                <a:latin typeface="Söhne"/>
              </a:rPr>
              <a:t>stocks</a:t>
            </a:r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 than bitcoin, hinting at its potential as a diversification asset</a:t>
            </a:r>
            <a:endParaRPr lang="en-IN" sz="19900" b="1" i="0">
              <a:solidFill>
                <a:schemeClr val="bg1"/>
              </a:solidFill>
              <a:effectLst/>
              <a:latin typeface="Rockwell Nova" panose="02060503020205020403" pitchFamily="18" charset="0"/>
            </a:endParaRPr>
          </a:p>
          <a:p>
            <a:pPr algn="ctr"/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Silver shows a high correlation with gold and varying lower correlations with other assets</a:t>
            </a:r>
            <a:endParaRPr lang="en-US" sz="9600" b="1" i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1FFA80-C632-3C75-87F9-7BD5DC654692}"/>
              </a:ext>
            </a:extLst>
          </p:cNvPr>
          <p:cNvSpPr/>
          <p:nvPr/>
        </p:nvSpPr>
        <p:spPr>
          <a:xfrm>
            <a:off x="3871609" y="3787325"/>
            <a:ext cx="2091446" cy="940318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174D0F-27D2-E2EA-6B72-F5F6709E6B9C}"/>
              </a:ext>
            </a:extLst>
          </p:cNvPr>
          <p:cNvSpPr/>
          <p:nvPr/>
        </p:nvSpPr>
        <p:spPr>
          <a:xfrm>
            <a:off x="7480570" y="3787324"/>
            <a:ext cx="547992" cy="43774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7275B-3E2F-82E5-9D57-60B8CBED492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flipV="1">
            <a:off x="10590220" y="3902416"/>
            <a:ext cx="1502274" cy="125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6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07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" y="118174"/>
            <a:ext cx="1125166" cy="1125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36479" y="1788774"/>
            <a:ext cx="1506976" cy="2735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1800">
                <a:solidFill>
                  <a:schemeClr val="bg1"/>
                </a:solidFill>
                <a:latin typeface="Rockwell Nova"/>
              </a:rPr>
            </a:br>
            <a:r>
              <a:rPr lang="en-IN" sz="18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MATRIX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922745-D58B-322D-D010-6E123C8B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48" y="3429000"/>
            <a:ext cx="1416504" cy="11862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2133DD-E50B-3121-0CEA-DDF32D382224}"/>
              </a:ext>
            </a:extLst>
          </p:cNvPr>
          <p:cNvSpPr txBox="1"/>
          <p:nvPr/>
        </p:nvSpPr>
        <p:spPr>
          <a:xfrm>
            <a:off x="3777343" y="1788774"/>
            <a:ext cx="5138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>
                <a:solidFill>
                  <a:schemeClr val="bg1"/>
                </a:solidFill>
              </a:rPr>
              <a:t>Macro-Economic Indicators</a:t>
            </a:r>
          </a:p>
        </p:txBody>
      </p:sp>
    </p:spTree>
    <p:extLst>
      <p:ext uri="{BB962C8B-B14F-4D97-AF65-F5344CB8AC3E}">
        <p14:creationId xmlns:p14="http://schemas.microsoft.com/office/powerpoint/2010/main" val="217664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07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" y="118174"/>
            <a:ext cx="1125166" cy="1125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36479" y="1788774"/>
            <a:ext cx="1506976" cy="2735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1800">
                <a:solidFill>
                  <a:schemeClr val="bg1"/>
                </a:solidFill>
                <a:latin typeface="Rockwell Nova"/>
              </a:rPr>
            </a:br>
            <a:r>
              <a:rPr lang="en-IN" sz="18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MATRIX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922745-D58B-322D-D010-6E123C8B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437" y="578668"/>
            <a:ext cx="5892952" cy="49351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1FFA80-C632-3C75-87F9-7BD5DC654692}"/>
              </a:ext>
            </a:extLst>
          </p:cNvPr>
          <p:cNvSpPr/>
          <p:nvPr/>
        </p:nvSpPr>
        <p:spPr>
          <a:xfrm>
            <a:off x="4965516" y="873477"/>
            <a:ext cx="2075364" cy="1213294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2F28C2-A4C7-D566-B9A1-2D5CC1D1A360}"/>
              </a:ext>
            </a:extLst>
          </p:cNvPr>
          <p:cNvSpPr txBox="1">
            <a:spLocks/>
          </p:cNvSpPr>
          <p:nvPr/>
        </p:nvSpPr>
        <p:spPr>
          <a:xfrm>
            <a:off x="36478" y="5396484"/>
            <a:ext cx="12155521" cy="132556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Bank Interest Rates and Bond Rates are strongly positively correlated, indicating they often move in tandem.</a:t>
            </a: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On the other hand, they</a:t>
            </a:r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 are negatively correlated with Consumer Price Index (CPI) and Gross Domestic Product (GDP), suggesting that as rates increase, there may be downward pressure on prices and economic output</a:t>
            </a:r>
            <a:endParaRPr lang="en-US" sz="34400" b="1" i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516011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07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" y="118174"/>
            <a:ext cx="1125166" cy="1125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36479" y="1788774"/>
            <a:ext cx="1506976" cy="2735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1800">
                <a:solidFill>
                  <a:schemeClr val="bg1"/>
                </a:solidFill>
                <a:latin typeface="Rockwell Nova"/>
              </a:rPr>
            </a:br>
            <a:r>
              <a:rPr lang="en-IN" sz="18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MATRIX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922745-D58B-322D-D010-6E123C8B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437" y="578668"/>
            <a:ext cx="5892952" cy="49351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1FFA80-C632-3C75-87F9-7BD5DC654692}"/>
              </a:ext>
            </a:extLst>
          </p:cNvPr>
          <p:cNvSpPr/>
          <p:nvPr/>
        </p:nvSpPr>
        <p:spPr>
          <a:xfrm>
            <a:off x="5678748" y="2825496"/>
            <a:ext cx="685476" cy="694944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2F28C2-A4C7-D566-B9A1-2D5CC1D1A360}"/>
              </a:ext>
            </a:extLst>
          </p:cNvPr>
          <p:cNvSpPr txBox="1">
            <a:spLocks/>
          </p:cNvSpPr>
          <p:nvPr/>
        </p:nvSpPr>
        <p:spPr>
          <a:xfrm>
            <a:off x="36478" y="5396484"/>
            <a:ext cx="12155521" cy="132556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CPI and GDP are almost perfectly correlated, which may indicate that periods of economic growth are associated with increased inflation.</a:t>
            </a:r>
            <a:endParaRPr lang="en-US" sz="123400" b="1" i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699008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07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" y="118174"/>
            <a:ext cx="1125166" cy="1125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36479" y="1788774"/>
            <a:ext cx="1506976" cy="2735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1800">
                <a:solidFill>
                  <a:schemeClr val="bg1"/>
                </a:solidFill>
                <a:latin typeface="Rockwell Nova"/>
              </a:rPr>
            </a:br>
            <a:r>
              <a:rPr lang="en-IN" sz="18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MATRIX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922745-D58B-322D-D010-6E123C8B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437" y="578668"/>
            <a:ext cx="5892952" cy="49351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1FFA80-C632-3C75-87F9-7BD5DC654692}"/>
              </a:ext>
            </a:extLst>
          </p:cNvPr>
          <p:cNvSpPr/>
          <p:nvPr/>
        </p:nvSpPr>
        <p:spPr>
          <a:xfrm>
            <a:off x="4206564" y="3493325"/>
            <a:ext cx="2907468" cy="694944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2F28C2-A4C7-D566-B9A1-2D5CC1D1A360}"/>
              </a:ext>
            </a:extLst>
          </p:cNvPr>
          <p:cNvSpPr txBox="1">
            <a:spLocks/>
          </p:cNvSpPr>
          <p:nvPr/>
        </p:nvSpPr>
        <p:spPr>
          <a:xfrm>
            <a:off x="36478" y="5396484"/>
            <a:ext cx="12155521" cy="132556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Unemployment Rate shows a very weak correlation with all other variables, implying it doesn't move strongly in sync with interest rates, inflation, or GDP.</a:t>
            </a: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The unemployment rate's weak correlations imply it's influenced by diverse factors beyond economic indicators, such as technology, globalization, policies, and education.</a:t>
            </a:r>
            <a:endParaRPr lang="en-US" sz="400000" b="1" i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00879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CHALLENGES</a:t>
            </a:r>
          </a:p>
          <a:p>
            <a:pPr algn="ctr"/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/</a:t>
            </a:r>
          </a:p>
          <a:p>
            <a:pPr algn="ctr"/>
            <a:r>
              <a:rPr lang="en-IN" sz="3200">
                <a:solidFill>
                  <a:schemeClr val="bg1"/>
                </a:solidFill>
                <a:latin typeface="Rockwell Nova" panose="02060503020205020403" pitchFamily="18" charset="0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82641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3AD7-2ADB-F982-B13B-2CA44EF2B3F5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>
                <a:solidFill>
                  <a:schemeClr val="bg1"/>
                </a:solidFill>
                <a:latin typeface="Rockwell Nova" panose="02060503020205020403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62838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11352" y="961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CHALLENGES</a:t>
            </a:r>
          </a:p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/</a:t>
            </a:r>
          </a:p>
          <a:p>
            <a:pPr algn="ctr"/>
            <a:r>
              <a:rPr lang="en-IN" sz="1400">
                <a:solidFill>
                  <a:schemeClr val="bg1"/>
                </a:solidFill>
                <a:latin typeface="Rockwell Nova" panose="02060503020205020403" pitchFamily="18" charset="0"/>
              </a:rPr>
              <a:t>RECOMMENDATIONS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A0D2E2-ED2D-B469-59A4-18DE41F394F1}"/>
              </a:ext>
            </a:extLst>
          </p:cNvPr>
          <p:cNvSpPr txBox="1">
            <a:spLocks/>
          </p:cNvSpPr>
          <p:nvPr/>
        </p:nvSpPr>
        <p:spPr>
          <a:xfrm>
            <a:off x="679253" y="3597899"/>
            <a:ext cx="10979798" cy="11069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i="0">
                <a:solidFill>
                  <a:schemeClr val="accent1"/>
                </a:solidFill>
                <a:effectLst/>
                <a:latin typeface="Söhne"/>
              </a:rPr>
              <a:t>DATA</a:t>
            </a:r>
          </a:p>
          <a:p>
            <a:pPr algn="ctr"/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Availability</a:t>
            </a:r>
            <a:endParaRPr lang="en-US" sz="2000" b="1">
              <a:solidFill>
                <a:srgbClr val="D1D5DB"/>
              </a:solidFill>
              <a:latin typeface="Söhne"/>
            </a:endParaRP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Complexity</a:t>
            </a: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Variability</a:t>
            </a:r>
          </a:p>
          <a:p>
            <a:pPr algn="ctr"/>
            <a:endParaRPr lang="en-US" sz="2000" b="1" i="0">
              <a:solidFill>
                <a:srgbClr val="D1D5DB"/>
              </a:solidFill>
              <a:effectLst/>
              <a:latin typeface="Söhne"/>
            </a:endParaRPr>
          </a:p>
          <a:p>
            <a:pPr algn="ctr"/>
            <a:endParaRPr lang="en-US" sz="2000" b="1" i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2151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11352" y="961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CHALLENGES</a:t>
            </a:r>
          </a:p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/</a:t>
            </a:r>
          </a:p>
          <a:p>
            <a:pPr algn="ctr"/>
            <a:r>
              <a:rPr lang="en-IN" sz="1400">
                <a:solidFill>
                  <a:schemeClr val="bg1"/>
                </a:solidFill>
                <a:latin typeface="Rockwell Nova" panose="02060503020205020403" pitchFamily="18" charset="0"/>
              </a:rPr>
              <a:t>RECOMMENDATIONS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A0D2E2-ED2D-B469-59A4-18DE41F394F1}"/>
              </a:ext>
            </a:extLst>
          </p:cNvPr>
          <p:cNvSpPr txBox="1">
            <a:spLocks/>
          </p:cNvSpPr>
          <p:nvPr/>
        </p:nvSpPr>
        <p:spPr>
          <a:xfrm>
            <a:off x="-3322614" y="2747037"/>
            <a:ext cx="10979798" cy="11069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i="0">
                <a:solidFill>
                  <a:schemeClr val="accent1"/>
                </a:solidFill>
                <a:effectLst/>
                <a:latin typeface="Söhne"/>
              </a:rPr>
              <a:t>DATA</a:t>
            </a:r>
          </a:p>
          <a:p>
            <a:pPr algn="ctr"/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Availability</a:t>
            </a:r>
            <a:endParaRPr lang="en-US" sz="2000" b="1">
              <a:solidFill>
                <a:srgbClr val="D1D5DB"/>
              </a:solidFill>
              <a:latin typeface="Söhne"/>
            </a:endParaRP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Complexity</a:t>
            </a: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Variability</a:t>
            </a:r>
          </a:p>
          <a:p>
            <a:pPr algn="ctr"/>
            <a:endParaRPr lang="en-US" sz="2000" b="1" i="0">
              <a:solidFill>
                <a:srgbClr val="D1D5DB"/>
              </a:solidFill>
              <a:effectLst/>
              <a:latin typeface="Söhne"/>
            </a:endParaRPr>
          </a:p>
          <a:p>
            <a:pPr algn="ctr"/>
            <a:endParaRPr lang="en-US" sz="2000" b="1">
              <a:solidFill>
                <a:srgbClr val="D1D5DB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568669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11352" y="961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CHALLENGES</a:t>
            </a:r>
          </a:p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/</a:t>
            </a:r>
          </a:p>
          <a:p>
            <a:pPr algn="ctr"/>
            <a:r>
              <a:rPr lang="en-IN" sz="1400">
                <a:solidFill>
                  <a:schemeClr val="bg1"/>
                </a:solidFill>
                <a:latin typeface="Rockwell Nova" panose="02060503020205020403" pitchFamily="18" charset="0"/>
              </a:rPr>
              <a:t>RECOMMENDATIONS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A0D2E2-ED2D-B469-59A4-18DE41F394F1}"/>
              </a:ext>
            </a:extLst>
          </p:cNvPr>
          <p:cNvSpPr txBox="1">
            <a:spLocks/>
          </p:cNvSpPr>
          <p:nvPr/>
        </p:nvSpPr>
        <p:spPr>
          <a:xfrm>
            <a:off x="-3322614" y="2747037"/>
            <a:ext cx="10979798" cy="11069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i="0">
                <a:solidFill>
                  <a:schemeClr val="accent1"/>
                </a:solidFill>
                <a:effectLst/>
                <a:latin typeface="Söhne"/>
              </a:rPr>
              <a:t>DATA</a:t>
            </a:r>
          </a:p>
          <a:p>
            <a:pPr algn="ctr"/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Availability</a:t>
            </a:r>
            <a:endParaRPr lang="en-US" sz="2000" b="1">
              <a:solidFill>
                <a:srgbClr val="D1D5DB"/>
              </a:solidFill>
              <a:latin typeface="Söhne"/>
            </a:endParaRP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Complexity</a:t>
            </a: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Variability</a:t>
            </a:r>
          </a:p>
          <a:p>
            <a:pPr algn="ctr"/>
            <a:endParaRPr lang="en-US" sz="2000" b="1" i="0">
              <a:solidFill>
                <a:srgbClr val="D1D5DB"/>
              </a:solidFill>
              <a:effectLst/>
              <a:latin typeface="Söhne"/>
            </a:endParaRPr>
          </a:p>
          <a:p>
            <a:pPr algn="ctr"/>
            <a:endParaRPr lang="en-US" sz="2000" b="1">
              <a:solidFill>
                <a:srgbClr val="D1D5DB"/>
              </a:solidFill>
              <a:latin typeface="Söhn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D0F9B-CD28-B753-2BF7-A6D9836163B4}"/>
              </a:ext>
            </a:extLst>
          </p:cNvPr>
          <p:cNvSpPr txBox="1"/>
          <p:nvPr/>
        </p:nvSpPr>
        <p:spPr>
          <a:xfrm>
            <a:off x="4795042" y="2300074"/>
            <a:ext cx="26019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chemeClr val="accent1"/>
                </a:solidFill>
                <a:latin typeface="Söhne"/>
              </a:rPr>
              <a:t>TIME</a:t>
            </a:r>
            <a:br>
              <a:rPr lang="en-US" sz="4400" b="1">
                <a:solidFill>
                  <a:srgbClr val="D1D5DB"/>
                </a:solidFill>
                <a:latin typeface="Söhne"/>
              </a:rPr>
            </a:br>
            <a:r>
              <a:rPr lang="en-US" sz="1800" b="1">
                <a:solidFill>
                  <a:srgbClr val="D1D5DB"/>
                </a:solidFill>
                <a:latin typeface="Söhne"/>
              </a:rPr>
              <a:t>Availability</a:t>
            </a:r>
            <a:br>
              <a:rPr lang="en-US" sz="1800" b="1">
                <a:solidFill>
                  <a:srgbClr val="D1D5DB"/>
                </a:solidFill>
                <a:latin typeface="Söhne"/>
              </a:rPr>
            </a:br>
            <a:r>
              <a:rPr lang="en-US" sz="1800" b="1">
                <a:solidFill>
                  <a:srgbClr val="D1D5DB"/>
                </a:solidFill>
                <a:latin typeface="Söhne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1946617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11352" y="961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CHALLENGES</a:t>
            </a:r>
          </a:p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/</a:t>
            </a:r>
          </a:p>
          <a:p>
            <a:pPr algn="ctr"/>
            <a:r>
              <a:rPr lang="en-IN" sz="1400">
                <a:solidFill>
                  <a:schemeClr val="bg1"/>
                </a:solidFill>
                <a:latin typeface="Rockwell Nova" panose="02060503020205020403" pitchFamily="18" charset="0"/>
              </a:rPr>
              <a:t>RECOMMENDATIONS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A0D2E2-ED2D-B469-59A4-18DE41F394F1}"/>
              </a:ext>
            </a:extLst>
          </p:cNvPr>
          <p:cNvSpPr txBox="1">
            <a:spLocks/>
          </p:cNvSpPr>
          <p:nvPr/>
        </p:nvSpPr>
        <p:spPr>
          <a:xfrm>
            <a:off x="-3322614" y="2747037"/>
            <a:ext cx="10979798" cy="11069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i="0">
                <a:solidFill>
                  <a:schemeClr val="accent1"/>
                </a:solidFill>
                <a:effectLst/>
                <a:latin typeface="Söhne"/>
              </a:rPr>
              <a:t>DATA</a:t>
            </a:r>
          </a:p>
          <a:p>
            <a:pPr algn="ctr"/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Availability</a:t>
            </a:r>
            <a:endParaRPr lang="en-US" sz="2000" b="1">
              <a:solidFill>
                <a:srgbClr val="D1D5DB"/>
              </a:solidFill>
              <a:latin typeface="Söhne"/>
            </a:endParaRP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Complexity</a:t>
            </a: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Variability</a:t>
            </a:r>
          </a:p>
          <a:p>
            <a:pPr algn="ctr"/>
            <a:endParaRPr lang="en-US" sz="2000" b="1" i="0">
              <a:solidFill>
                <a:srgbClr val="D1D5DB"/>
              </a:solidFill>
              <a:effectLst/>
              <a:latin typeface="Söhne"/>
            </a:endParaRPr>
          </a:p>
          <a:p>
            <a:pPr algn="ctr"/>
            <a:endParaRPr lang="en-US" sz="2000" b="1">
              <a:solidFill>
                <a:srgbClr val="D1D5DB"/>
              </a:solidFill>
              <a:latin typeface="Söhn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D0F9B-CD28-B753-2BF7-A6D9836163B4}"/>
              </a:ext>
            </a:extLst>
          </p:cNvPr>
          <p:cNvSpPr txBox="1"/>
          <p:nvPr/>
        </p:nvSpPr>
        <p:spPr>
          <a:xfrm>
            <a:off x="4795042" y="2300074"/>
            <a:ext cx="26019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chemeClr val="accent1"/>
                </a:solidFill>
                <a:latin typeface="Söhne"/>
              </a:rPr>
              <a:t>TIME</a:t>
            </a:r>
            <a:br>
              <a:rPr lang="en-US" sz="4400" b="1">
                <a:solidFill>
                  <a:srgbClr val="D1D5DB"/>
                </a:solidFill>
                <a:latin typeface="Söhne"/>
              </a:rPr>
            </a:br>
            <a:r>
              <a:rPr lang="en-US" sz="1800" b="1">
                <a:solidFill>
                  <a:srgbClr val="D1D5DB"/>
                </a:solidFill>
                <a:latin typeface="Söhne"/>
              </a:rPr>
              <a:t>Availability</a:t>
            </a:r>
            <a:br>
              <a:rPr lang="en-US" sz="1800" b="1">
                <a:solidFill>
                  <a:srgbClr val="D1D5DB"/>
                </a:solidFill>
                <a:latin typeface="Söhne"/>
              </a:rPr>
            </a:br>
            <a:r>
              <a:rPr lang="en-US" sz="1800" b="1">
                <a:solidFill>
                  <a:srgbClr val="D1D5DB"/>
                </a:solidFill>
                <a:latin typeface="Söhne"/>
              </a:rPr>
              <a:t>TimeLine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083B4-ADE8-DF54-6E66-3665404E0AAF}"/>
              </a:ext>
            </a:extLst>
          </p:cNvPr>
          <p:cNvSpPr txBox="1"/>
          <p:nvPr/>
        </p:nvSpPr>
        <p:spPr>
          <a:xfrm>
            <a:off x="8444865" y="2300074"/>
            <a:ext cx="3252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accent1"/>
                </a:solidFill>
                <a:latin typeface="Söhne"/>
              </a:rPr>
              <a:t>DOMAIN</a:t>
            </a:r>
          </a:p>
          <a:p>
            <a:pPr algn="ctr"/>
            <a:r>
              <a:rPr lang="en-US" sz="1800" b="1" i="0">
                <a:solidFill>
                  <a:srgbClr val="D1D5DB"/>
                </a:solidFill>
                <a:effectLst/>
                <a:latin typeface="Söhne"/>
              </a:rPr>
              <a:t>Knowledge</a:t>
            </a:r>
            <a:br>
              <a:rPr lang="en-US" sz="1800" b="1" i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1800" b="1" i="0">
                <a:solidFill>
                  <a:srgbClr val="D1D5DB"/>
                </a:solidFill>
                <a:effectLst/>
                <a:latin typeface="Söhne"/>
              </a:rPr>
              <a:t>Expertise</a:t>
            </a:r>
          </a:p>
        </p:txBody>
      </p:sp>
    </p:spTree>
    <p:extLst>
      <p:ext uri="{BB962C8B-B14F-4D97-AF65-F5344CB8AC3E}">
        <p14:creationId xmlns:p14="http://schemas.microsoft.com/office/powerpoint/2010/main" val="1556453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11352" y="961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CHALLENGES</a:t>
            </a:r>
          </a:p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/</a:t>
            </a:r>
          </a:p>
          <a:p>
            <a:pPr algn="ctr"/>
            <a:r>
              <a:rPr lang="en-IN" sz="1400">
                <a:solidFill>
                  <a:schemeClr val="bg1"/>
                </a:solidFill>
                <a:latin typeface="Rockwell Nova" panose="02060503020205020403" pitchFamily="18" charset="0"/>
              </a:rPr>
              <a:t>RECOMMENDATIONS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A0D2E2-ED2D-B469-59A4-18DE41F394F1}"/>
              </a:ext>
            </a:extLst>
          </p:cNvPr>
          <p:cNvSpPr txBox="1">
            <a:spLocks/>
          </p:cNvSpPr>
          <p:nvPr/>
        </p:nvSpPr>
        <p:spPr>
          <a:xfrm>
            <a:off x="-3322614" y="2747037"/>
            <a:ext cx="10979798" cy="11069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i="0">
                <a:solidFill>
                  <a:schemeClr val="accent1"/>
                </a:solidFill>
                <a:effectLst/>
                <a:latin typeface="Söhne"/>
              </a:rPr>
              <a:t>DATA</a:t>
            </a:r>
          </a:p>
          <a:p>
            <a:pPr algn="ctr"/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Availability</a:t>
            </a:r>
            <a:endParaRPr lang="en-US" sz="2000" b="1">
              <a:solidFill>
                <a:srgbClr val="D1D5DB"/>
              </a:solidFill>
              <a:latin typeface="Söhne"/>
            </a:endParaRP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Complexity</a:t>
            </a: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Variability</a:t>
            </a:r>
          </a:p>
          <a:p>
            <a:pPr algn="ctr"/>
            <a:endParaRPr lang="en-US" sz="2000" b="1" i="0">
              <a:solidFill>
                <a:srgbClr val="D1D5DB"/>
              </a:solidFill>
              <a:effectLst/>
              <a:latin typeface="Söhne"/>
            </a:endParaRPr>
          </a:p>
          <a:p>
            <a:pPr algn="ctr"/>
            <a:endParaRPr lang="en-US" sz="2000" b="1">
              <a:solidFill>
                <a:srgbClr val="D1D5DB"/>
              </a:solidFill>
              <a:latin typeface="Söhn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D0F9B-CD28-B753-2BF7-A6D9836163B4}"/>
              </a:ext>
            </a:extLst>
          </p:cNvPr>
          <p:cNvSpPr txBox="1"/>
          <p:nvPr/>
        </p:nvSpPr>
        <p:spPr>
          <a:xfrm>
            <a:off x="4795042" y="2300074"/>
            <a:ext cx="26019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chemeClr val="accent1"/>
                </a:solidFill>
                <a:latin typeface="Söhne"/>
              </a:rPr>
              <a:t>TIME</a:t>
            </a:r>
            <a:br>
              <a:rPr lang="en-US" sz="4400" b="1">
                <a:solidFill>
                  <a:srgbClr val="D1D5DB"/>
                </a:solidFill>
                <a:latin typeface="Söhne"/>
              </a:rPr>
            </a:br>
            <a:r>
              <a:rPr lang="en-US" sz="1800" b="1">
                <a:solidFill>
                  <a:srgbClr val="D1D5DB"/>
                </a:solidFill>
                <a:latin typeface="Söhne"/>
              </a:rPr>
              <a:t>Availability</a:t>
            </a:r>
            <a:br>
              <a:rPr lang="en-US" sz="1800" b="1">
                <a:solidFill>
                  <a:srgbClr val="D1D5DB"/>
                </a:solidFill>
                <a:latin typeface="Söhne"/>
              </a:rPr>
            </a:br>
            <a:r>
              <a:rPr lang="en-US" sz="1800" b="1">
                <a:solidFill>
                  <a:srgbClr val="D1D5DB"/>
                </a:solidFill>
                <a:latin typeface="Söhne"/>
              </a:rPr>
              <a:t>TimeLine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083B4-ADE8-DF54-6E66-3665404E0AAF}"/>
              </a:ext>
            </a:extLst>
          </p:cNvPr>
          <p:cNvSpPr txBox="1"/>
          <p:nvPr/>
        </p:nvSpPr>
        <p:spPr>
          <a:xfrm>
            <a:off x="8444865" y="2300074"/>
            <a:ext cx="3252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accent1"/>
                </a:solidFill>
                <a:latin typeface="Söhne"/>
              </a:rPr>
              <a:t>DOMAIN</a:t>
            </a:r>
          </a:p>
          <a:p>
            <a:pPr algn="ctr"/>
            <a:r>
              <a:rPr lang="en-US" sz="1800" b="1" i="0">
                <a:solidFill>
                  <a:srgbClr val="D1D5DB"/>
                </a:solidFill>
                <a:effectLst/>
                <a:latin typeface="Söhne"/>
              </a:rPr>
              <a:t>Knowledge</a:t>
            </a:r>
            <a:br>
              <a:rPr lang="en-US" sz="1800" b="1" i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1800" b="1" i="0">
                <a:solidFill>
                  <a:srgbClr val="D1D5DB"/>
                </a:solidFill>
                <a:effectLst/>
                <a:latin typeface="Söhne"/>
              </a:rPr>
              <a:t>Expertise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26D5E-8E83-B192-CBC5-86602D62DC15}"/>
              </a:ext>
            </a:extLst>
          </p:cNvPr>
          <p:cNvSpPr txBox="1"/>
          <p:nvPr/>
        </p:nvSpPr>
        <p:spPr>
          <a:xfrm>
            <a:off x="5122218" y="4688817"/>
            <a:ext cx="25349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>
                <a:solidFill>
                  <a:schemeClr val="accent1"/>
                </a:solidFill>
                <a:effectLst/>
                <a:latin typeface="Söhne"/>
              </a:rPr>
              <a:t>BUDGET</a:t>
            </a:r>
            <a:endParaRPr lang="en-IN" sz="4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56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FUTURE WORK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584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20496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>
                <a:solidFill>
                  <a:schemeClr val="accent1"/>
                </a:solidFill>
                <a:latin typeface="Rockwell Nova" panose="02060503020205020403" pitchFamily="18" charset="0"/>
              </a:rPr>
              <a:t>FUTURE WORK</a:t>
            </a:r>
            <a:endParaRPr lang="en-IN" sz="1800" b="1">
              <a:solidFill>
                <a:schemeClr val="accent1"/>
              </a:solidFill>
              <a:latin typeface="Rockwell Nova" panose="020605030202050204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9CC44-883E-49C7-696A-811C0AA00ECF}"/>
              </a:ext>
            </a:extLst>
          </p:cNvPr>
          <p:cNvSpPr txBox="1"/>
          <p:nvPr/>
        </p:nvSpPr>
        <p:spPr>
          <a:xfrm>
            <a:off x="1460781" y="1499299"/>
            <a:ext cx="927043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i="0">
                <a:solidFill>
                  <a:schemeClr val="bg1"/>
                </a:solidFill>
                <a:effectLst/>
                <a:latin typeface="Söhne"/>
              </a:rPr>
              <a:t>Automation of data downl</a:t>
            </a:r>
            <a:r>
              <a:rPr lang="en-US" sz="3600">
                <a:solidFill>
                  <a:schemeClr val="bg1"/>
                </a:solidFill>
                <a:latin typeface="Söhne"/>
              </a:rPr>
              <a:t>oad</a:t>
            </a:r>
          </a:p>
          <a:p>
            <a:pPr algn="ctr"/>
            <a:r>
              <a:rPr lang="en-US" sz="3600">
                <a:solidFill>
                  <a:schemeClr val="bg1"/>
                </a:solidFill>
                <a:latin typeface="Söhne"/>
              </a:rPr>
              <a:t>Hosting data on cloud database</a:t>
            </a:r>
          </a:p>
          <a:p>
            <a:pPr algn="ctr"/>
            <a:r>
              <a:rPr lang="en-US" sz="3600">
                <a:solidFill>
                  <a:schemeClr val="bg1"/>
                </a:solidFill>
                <a:latin typeface="Söhne"/>
              </a:rPr>
              <a:t>Accessing cloud data on Tableau</a:t>
            </a:r>
          </a:p>
          <a:p>
            <a:pPr algn="ctr"/>
            <a:r>
              <a:rPr lang="en-US" sz="3600">
                <a:solidFill>
                  <a:schemeClr val="bg1"/>
                </a:solidFill>
                <a:latin typeface="Söhne"/>
              </a:rPr>
              <a:t>Implementation of Machine Learning Models</a:t>
            </a:r>
          </a:p>
          <a:p>
            <a:pPr algn="ctr"/>
            <a:r>
              <a:rPr lang="en-US" sz="3600">
                <a:solidFill>
                  <a:schemeClr val="bg1"/>
                </a:solidFill>
                <a:latin typeface="Söhne"/>
              </a:rPr>
              <a:t>Implementation of Live Dashboards</a:t>
            </a:r>
          </a:p>
          <a:p>
            <a:pPr algn="ctr"/>
            <a:r>
              <a:rPr lang="en-US" sz="3600">
                <a:solidFill>
                  <a:schemeClr val="bg1"/>
                </a:solidFill>
                <a:latin typeface="Söhne"/>
              </a:rPr>
              <a:t> </a:t>
            </a:r>
            <a:endParaRPr lang="en-IN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0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>
                <a:solidFill>
                  <a:schemeClr val="accent1"/>
                </a:solidFill>
                <a:latin typeface="Rockwell Nova" panose="02060503020205020403" pitchFamily="18" charset="0"/>
              </a:rPr>
              <a:t>T</a:t>
            </a:r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HANK </a:t>
            </a:r>
            <a:r>
              <a:rPr lang="en-IN" sz="5400" b="1" u="sng">
                <a:solidFill>
                  <a:schemeClr val="accent1"/>
                </a:solidFill>
                <a:latin typeface="Rockwell Nova" panose="02060503020205020403" pitchFamily="18" charset="0"/>
              </a:rPr>
              <a:t>Y</a:t>
            </a:r>
            <a:r>
              <a:rPr lang="en-IN" sz="5400" u="sng">
                <a:solidFill>
                  <a:schemeClr val="bg1"/>
                </a:solidFill>
                <a:latin typeface="Rockwell Nova" panose="02060503020205020403" pitchFamily="18" charset="0"/>
              </a:rPr>
              <a:t>OU</a:t>
            </a:r>
            <a:endParaRPr lang="en-IN" sz="3200" u="sng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579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3AD7-2ADB-F982-B13B-2CA44EF2B3F5}"/>
              </a:ext>
            </a:extLst>
          </p:cNvPr>
          <p:cNvSpPr txBox="1">
            <a:spLocks/>
          </p:cNvSpPr>
          <p:nvPr/>
        </p:nvSpPr>
        <p:spPr>
          <a:xfrm>
            <a:off x="838200" y="1872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INTRODUCTION</a:t>
            </a:r>
            <a:endParaRPr lang="en-IN" sz="2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C3B2F-3056-C495-3DE5-3E1C2A790A12}"/>
              </a:ext>
            </a:extLst>
          </p:cNvPr>
          <p:cNvSpPr txBox="1"/>
          <p:nvPr/>
        </p:nvSpPr>
        <p:spPr>
          <a:xfrm>
            <a:off x="199263" y="1512856"/>
            <a:ext cx="11793474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D1D5DB"/>
                </a:solidFill>
                <a:effectLst/>
                <a:latin typeface="Söhne"/>
              </a:rPr>
              <a:t>In our everyday conversations, we often </a:t>
            </a:r>
            <a:r>
              <a:rPr lang="en-US" sz="2000" b="1">
                <a:solidFill>
                  <a:schemeClr val="accent1"/>
                </a:solidFill>
                <a:effectLst/>
                <a:latin typeface="Söhne"/>
              </a:rPr>
              <a:t>overlook fundamental economic drivers</a:t>
            </a:r>
            <a:r>
              <a:rPr lang="en-US" sz="2000" b="0" i="0">
                <a:solidFill>
                  <a:srgbClr val="D1D5DB"/>
                </a:solidFill>
                <a:effectLst/>
                <a:latin typeface="Söhne"/>
              </a:rPr>
              <a:t> due to lack of financial data literacy and</a:t>
            </a:r>
            <a:r>
              <a:rPr lang="en-US" sz="2000">
                <a:solidFill>
                  <a:srgbClr val="D1D5DB"/>
                </a:solidFill>
                <a:latin typeface="Söhne"/>
              </a:rPr>
              <a:t> </a:t>
            </a:r>
            <a:r>
              <a:rPr lang="en-US" sz="2000" b="0" i="0">
                <a:solidFill>
                  <a:srgbClr val="D1D5DB"/>
                </a:solidFill>
                <a:effectLst/>
                <a:latin typeface="Söhne"/>
              </a:rPr>
              <a:t> awareness, leading to a knowledge gap.</a:t>
            </a:r>
          </a:p>
        </p:txBody>
      </p:sp>
    </p:spTree>
    <p:extLst>
      <p:ext uri="{BB962C8B-B14F-4D97-AF65-F5344CB8AC3E}">
        <p14:creationId xmlns:p14="http://schemas.microsoft.com/office/powerpoint/2010/main" val="3663964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3AD7-2ADB-F982-B13B-2CA44EF2B3F5}"/>
              </a:ext>
            </a:extLst>
          </p:cNvPr>
          <p:cNvSpPr txBox="1">
            <a:spLocks/>
          </p:cNvSpPr>
          <p:nvPr/>
        </p:nvSpPr>
        <p:spPr>
          <a:xfrm>
            <a:off x="838200" y="1872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INTRODUCTION</a:t>
            </a:r>
            <a:endParaRPr lang="en-IN" sz="2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C3B2F-3056-C495-3DE5-3E1C2A790A12}"/>
              </a:ext>
            </a:extLst>
          </p:cNvPr>
          <p:cNvSpPr txBox="1"/>
          <p:nvPr/>
        </p:nvSpPr>
        <p:spPr>
          <a:xfrm>
            <a:off x="199263" y="1512856"/>
            <a:ext cx="117934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D1D5DB"/>
                </a:solidFill>
                <a:effectLst/>
                <a:latin typeface="Söhne"/>
              </a:rPr>
              <a:t>In our everyday conversations, we often </a:t>
            </a:r>
            <a:r>
              <a:rPr lang="en-US" sz="2000" b="1">
                <a:solidFill>
                  <a:schemeClr val="accent1"/>
                </a:solidFill>
                <a:effectLst/>
                <a:latin typeface="Söhne"/>
              </a:rPr>
              <a:t>overlook fundamental economic drivers</a:t>
            </a:r>
            <a:r>
              <a:rPr lang="en-US" sz="2000" b="0" i="0">
                <a:solidFill>
                  <a:srgbClr val="D1D5DB"/>
                </a:solidFill>
                <a:effectLst/>
                <a:latin typeface="Söhne"/>
              </a:rPr>
              <a:t> due to lack of financial data literacy and  awareness, leading to a knowledge gap.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793F-B8B0-8D39-7972-EB72D3CDC644}"/>
              </a:ext>
            </a:extLst>
          </p:cNvPr>
          <p:cNvSpPr txBox="1"/>
          <p:nvPr/>
        </p:nvSpPr>
        <p:spPr>
          <a:xfrm>
            <a:off x="199262" y="2353348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Our objective is to create a data-driven solution for addressing this knowledge gap by </a:t>
            </a:r>
            <a:r>
              <a:rPr lang="en-US" sz="1800" b="1" i="0">
                <a:solidFill>
                  <a:schemeClr val="accent1"/>
                </a:solidFill>
                <a:effectLst/>
                <a:latin typeface="Söhne"/>
              </a:rPr>
              <a:t>focusing on essential economic indicators</a:t>
            </a:r>
            <a:r>
              <a:rPr lang="en-US" sz="18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such as GDP, inflation (CPI), and unemployment rates.</a:t>
            </a:r>
          </a:p>
        </p:txBody>
      </p:sp>
    </p:spTree>
    <p:extLst>
      <p:ext uri="{BB962C8B-B14F-4D97-AF65-F5344CB8AC3E}">
        <p14:creationId xmlns:p14="http://schemas.microsoft.com/office/powerpoint/2010/main" val="89026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3AD7-2ADB-F982-B13B-2CA44EF2B3F5}"/>
              </a:ext>
            </a:extLst>
          </p:cNvPr>
          <p:cNvSpPr txBox="1">
            <a:spLocks/>
          </p:cNvSpPr>
          <p:nvPr/>
        </p:nvSpPr>
        <p:spPr>
          <a:xfrm>
            <a:off x="838200" y="1872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INTRODUCTION</a:t>
            </a:r>
            <a:endParaRPr lang="en-IN" sz="2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C3B2F-3056-C495-3DE5-3E1C2A790A12}"/>
              </a:ext>
            </a:extLst>
          </p:cNvPr>
          <p:cNvSpPr txBox="1"/>
          <p:nvPr/>
        </p:nvSpPr>
        <p:spPr>
          <a:xfrm>
            <a:off x="199263" y="1512856"/>
            <a:ext cx="117934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D1D5DB"/>
                </a:solidFill>
                <a:effectLst/>
                <a:latin typeface="Söhne"/>
              </a:rPr>
              <a:t>In our everyday conversations, we often </a:t>
            </a:r>
            <a:r>
              <a:rPr lang="en-US" sz="2000" b="1">
                <a:solidFill>
                  <a:schemeClr val="accent1"/>
                </a:solidFill>
                <a:effectLst/>
                <a:latin typeface="Söhne"/>
              </a:rPr>
              <a:t>overlook fundamental economic drivers</a:t>
            </a:r>
            <a:r>
              <a:rPr lang="en-US" sz="2000" b="0" i="0">
                <a:solidFill>
                  <a:srgbClr val="D1D5DB"/>
                </a:solidFill>
                <a:effectLst/>
                <a:latin typeface="Söhne"/>
              </a:rPr>
              <a:t> due to lack of financial data literacy and  awareness, leading to a knowledge gap.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793F-B8B0-8D39-7972-EB72D3CDC644}"/>
              </a:ext>
            </a:extLst>
          </p:cNvPr>
          <p:cNvSpPr txBox="1"/>
          <p:nvPr/>
        </p:nvSpPr>
        <p:spPr>
          <a:xfrm>
            <a:off x="199262" y="2353348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Our objective is to create a data-driven solution for addressing this knowledge gap by </a:t>
            </a:r>
            <a:r>
              <a:rPr lang="en-US" sz="1800" b="1" i="0">
                <a:solidFill>
                  <a:schemeClr val="accent1"/>
                </a:solidFill>
                <a:effectLst/>
                <a:latin typeface="Söhne"/>
              </a:rPr>
              <a:t>focusing on essential economic indicators</a:t>
            </a:r>
            <a:r>
              <a:rPr lang="en-US" sz="18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such as GDP, inflation (CPI), and unemployment rates.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74FAA-1A87-B491-8DA0-EC2E28CC9509}"/>
              </a:ext>
            </a:extLst>
          </p:cNvPr>
          <p:cNvSpPr txBox="1"/>
          <p:nvPr/>
        </p:nvSpPr>
        <p:spPr>
          <a:xfrm>
            <a:off x="199262" y="3211991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Our project also covers various </a:t>
            </a:r>
            <a:r>
              <a:rPr lang="en-US" sz="1800" b="1" i="0">
                <a:solidFill>
                  <a:schemeClr val="accent1"/>
                </a:solidFill>
                <a:effectLst/>
                <a:latin typeface="Söhne"/>
              </a:rPr>
              <a:t>data related to financial markets</a:t>
            </a: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, including capital, debt, cryptocurrencies, and commodities.</a:t>
            </a:r>
          </a:p>
        </p:txBody>
      </p:sp>
    </p:spTree>
    <p:extLst>
      <p:ext uri="{BB962C8B-B14F-4D97-AF65-F5344CB8AC3E}">
        <p14:creationId xmlns:p14="http://schemas.microsoft.com/office/powerpoint/2010/main" val="1479499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3AD7-2ADB-F982-B13B-2CA44EF2B3F5}"/>
              </a:ext>
            </a:extLst>
          </p:cNvPr>
          <p:cNvSpPr txBox="1">
            <a:spLocks/>
          </p:cNvSpPr>
          <p:nvPr/>
        </p:nvSpPr>
        <p:spPr>
          <a:xfrm>
            <a:off x="838200" y="1872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INTRODUCTION</a:t>
            </a:r>
            <a:endParaRPr lang="en-IN" sz="2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C3B2F-3056-C495-3DE5-3E1C2A790A12}"/>
              </a:ext>
            </a:extLst>
          </p:cNvPr>
          <p:cNvSpPr txBox="1"/>
          <p:nvPr/>
        </p:nvSpPr>
        <p:spPr>
          <a:xfrm>
            <a:off x="199263" y="1512856"/>
            <a:ext cx="117934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D1D5DB"/>
                </a:solidFill>
                <a:effectLst/>
                <a:latin typeface="Söhne"/>
              </a:rPr>
              <a:t>In our everyday conversations, we often </a:t>
            </a:r>
            <a:r>
              <a:rPr lang="en-US" sz="2000" b="1">
                <a:solidFill>
                  <a:schemeClr val="accent1"/>
                </a:solidFill>
                <a:effectLst/>
                <a:latin typeface="Söhne"/>
              </a:rPr>
              <a:t>overlook fundamental economic drivers</a:t>
            </a:r>
            <a:r>
              <a:rPr lang="en-US" sz="2000" b="0" i="0">
                <a:solidFill>
                  <a:srgbClr val="D1D5DB"/>
                </a:solidFill>
                <a:effectLst/>
                <a:latin typeface="Söhne"/>
              </a:rPr>
              <a:t> due to lack of financial data literacy and  awareness, leading to a knowledge gap.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793F-B8B0-8D39-7972-EB72D3CDC644}"/>
              </a:ext>
            </a:extLst>
          </p:cNvPr>
          <p:cNvSpPr txBox="1"/>
          <p:nvPr/>
        </p:nvSpPr>
        <p:spPr>
          <a:xfrm>
            <a:off x="199262" y="2353348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Our objective is to create a data-driven solution for addressing this knowledge gap by </a:t>
            </a:r>
            <a:r>
              <a:rPr lang="en-US" sz="1800" b="1" i="0">
                <a:solidFill>
                  <a:schemeClr val="accent1"/>
                </a:solidFill>
                <a:effectLst/>
                <a:latin typeface="Söhne"/>
              </a:rPr>
              <a:t>focusing on essential economic indicators</a:t>
            </a:r>
            <a:r>
              <a:rPr lang="en-US" sz="18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such as GDP, inflation (CPI), and unemployment rates.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74FAA-1A87-B491-8DA0-EC2E28CC9509}"/>
              </a:ext>
            </a:extLst>
          </p:cNvPr>
          <p:cNvSpPr txBox="1"/>
          <p:nvPr/>
        </p:nvSpPr>
        <p:spPr>
          <a:xfrm>
            <a:off x="199262" y="3211991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Our project also covers various </a:t>
            </a:r>
            <a:r>
              <a:rPr lang="en-US" sz="1800" b="1" i="0">
                <a:solidFill>
                  <a:schemeClr val="accent1"/>
                </a:solidFill>
                <a:effectLst/>
                <a:latin typeface="Söhne"/>
              </a:rPr>
              <a:t>data related to financial markets</a:t>
            </a: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, including capital, debt, cryptocurrencies, and commodities.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F949C-AD77-9995-0C70-E64C46C62A9D}"/>
              </a:ext>
            </a:extLst>
          </p:cNvPr>
          <p:cNvSpPr txBox="1"/>
          <p:nvPr/>
        </p:nvSpPr>
        <p:spPr>
          <a:xfrm>
            <a:off x="199261" y="4070634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Through this project, we aim to </a:t>
            </a:r>
            <a:r>
              <a:rPr lang="en-US" sz="1800" b="1" i="0">
                <a:solidFill>
                  <a:schemeClr val="accent1"/>
                </a:solidFill>
                <a:effectLst/>
                <a:latin typeface="Söhne"/>
              </a:rPr>
              <a:t>bridge the gap</a:t>
            </a: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 between the everyday discussions related on economic data and financial markets and the underlying fundamental drivers that shape these conversations.</a:t>
            </a:r>
          </a:p>
        </p:txBody>
      </p:sp>
    </p:spTree>
    <p:extLst>
      <p:ext uri="{BB962C8B-B14F-4D97-AF65-F5344CB8AC3E}">
        <p14:creationId xmlns:p14="http://schemas.microsoft.com/office/powerpoint/2010/main" val="1340696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1183</Words>
  <Application>Microsoft Office PowerPoint</Application>
  <PresentationFormat>Widescreen</PresentationFormat>
  <Paragraphs>355</Paragraphs>
  <Slides>57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Rockwell Nova</vt:lpstr>
      <vt:lpstr>Söhne</vt:lpstr>
      <vt:lpstr>Office Theme</vt:lpstr>
      <vt:lpstr>PowerPoint Presentation</vt:lpstr>
      <vt:lpstr>Financial Markets  Vs  Macro-Economic Indicators of USA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Santhosh Narapareddy</dc:creator>
  <cp:lastModifiedBy>Bhavitaben Upendrabhai Bhatt</cp:lastModifiedBy>
  <cp:revision>1</cp:revision>
  <dcterms:created xsi:type="dcterms:W3CDTF">2023-12-04T18:13:40Z</dcterms:created>
  <dcterms:modified xsi:type="dcterms:W3CDTF">2024-03-18T04:18:03Z</dcterms:modified>
</cp:coreProperties>
</file>